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Caveat"/>
      <p:regular r:id="rId54"/>
      <p:bold r:id="rId55"/>
    </p:embeddedFont>
    <p:embeddedFont>
      <p:font typeface="Nunito"/>
      <p:regular r:id="rId56"/>
      <p:bold r:id="rId57"/>
      <p:italic r:id="rId58"/>
      <p:boldItalic r:id="rId59"/>
    </p:embeddedFont>
    <p:embeddedFont>
      <p:font typeface="Roboto Mon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ono-italic.fntdata"/><Relationship Id="rId61" Type="http://schemas.openxmlformats.org/officeDocument/2006/relationships/font" Target="fonts/RobotoMono-bold.fntdata"/><Relationship Id="rId20" Type="http://schemas.openxmlformats.org/officeDocument/2006/relationships/slide" Target="slides/slide15.xml"/><Relationship Id="rId63" Type="http://schemas.openxmlformats.org/officeDocument/2006/relationships/font" Target="fonts/RobotoMon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Mon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Caveat-bold.fntdata"/><Relationship Id="rId10" Type="http://schemas.openxmlformats.org/officeDocument/2006/relationships/slide" Target="slides/slide5.xml"/><Relationship Id="rId54" Type="http://schemas.openxmlformats.org/officeDocument/2006/relationships/font" Target="fonts/Caveat-regular.fntdata"/><Relationship Id="rId13" Type="http://schemas.openxmlformats.org/officeDocument/2006/relationships/slide" Target="slides/slide8.xml"/><Relationship Id="rId57" Type="http://schemas.openxmlformats.org/officeDocument/2006/relationships/font" Target="fonts/Nunito-bold.fntdata"/><Relationship Id="rId12" Type="http://schemas.openxmlformats.org/officeDocument/2006/relationships/slide" Target="slides/slide7.xml"/><Relationship Id="rId56" Type="http://schemas.openxmlformats.org/officeDocument/2006/relationships/font" Target="fonts/Nunito-regular.fntdata"/><Relationship Id="rId15" Type="http://schemas.openxmlformats.org/officeDocument/2006/relationships/slide" Target="slides/slide10.xml"/><Relationship Id="rId59" Type="http://schemas.openxmlformats.org/officeDocument/2006/relationships/font" Target="fonts/Nunito-boldItalic.fntdata"/><Relationship Id="rId14" Type="http://schemas.openxmlformats.org/officeDocument/2006/relationships/slide" Target="slides/slide9.xml"/><Relationship Id="rId58" Type="http://schemas.openxmlformats.org/officeDocument/2006/relationships/font" Target="fonts/Nuni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4fb962d5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4fb962d5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846087180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46087180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846087180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46087180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4fb962d5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4fb962d5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2e90ad19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2e90ad19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2e90ad19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2e90ad19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2e90ad19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2e90ad19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2e90ad19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2e90ad19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2e90ad19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2e90ad19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7538393a7a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538393a7a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538393a7a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538393a7a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4fb962d5a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4fb962d5a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538393a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538393a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538393a7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538393a7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4fb962d5a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4fb962d5a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846087180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46087180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846087180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46087180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846087180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46087180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846087180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46087180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846087180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46087180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846087180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846087180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4fb962d5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4fb962d5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846087180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46087180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74fb962d5a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74fb962d5a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74fb962d5a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74fb962d5a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74fb962d5a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74fb962d5a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74fb962d5a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4fb962d5a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7538393a7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538393a7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7538393a7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538393a7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74fb962d5a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4fb962d5a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74fb962d5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4fb962d5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74fb962d5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4fb962d5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84608718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4608718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74fb962d5a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4fb962d5a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7538393a7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538393a7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7538393a7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7538393a7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74fb962d5a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74fb962d5a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84608718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4608718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8460871808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8460871808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846087180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846087180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8460871808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8460871808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8460871808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8460871808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846087180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46087180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84608718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4608718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846087180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46087180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846087180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46087180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46087180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46087180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40.png"/><Relationship Id="rId6"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43.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44.png"/><Relationship Id="rId6" Type="http://schemas.openxmlformats.org/officeDocument/2006/relationships/image" Target="../media/image3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1.gif"/><Relationship Id="rId4" Type="http://schemas.openxmlformats.org/officeDocument/2006/relationships/image" Target="../media/image45.gif"/><Relationship Id="rId5" Type="http://schemas.openxmlformats.org/officeDocument/2006/relationships/image" Target="../media/image47.gif"/><Relationship Id="rId6" Type="http://schemas.openxmlformats.org/officeDocument/2006/relationships/image" Target="../media/image4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title"/>
          </p:nvPr>
        </p:nvSpPr>
        <p:spPr>
          <a:xfrm>
            <a:off x="1388554" y="139709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8100">
                <a:solidFill>
                  <a:schemeClr val="dk2"/>
                </a:solidFill>
                <a:highlight>
                  <a:schemeClr val="dk1"/>
                </a:highlight>
                <a:latin typeface="Caveat"/>
                <a:ea typeface="Caveat"/>
                <a:cs typeface="Caveat"/>
                <a:sym typeface="Caveat"/>
              </a:rPr>
              <a:t>Three.js Textures</a:t>
            </a:r>
            <a:endParaRPr b="1" sz="7500">
              <a:solidFill>
                <a:schemeClr val="dk2"/>
              </a:solidFill>
              <a:highlight>
                <a:schemeClr val="dk1"/>
              </a:highlight>
              <a:latin typeface="Caveat"/>
              <a:ea typeface="Caveat"/>
              <a:cs typeface="Caveat"/>
              <a:sym typeface="Cave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549454" y="1608221"/>
            <a:ext cx="6366900" cy="25392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Jika Texture yang digambar </a:t>
            </a:r>
            <a:r>
              <a:rPr b="1" lang="en" sz="1100">
                <a:solidFill>
                  <a:srgbClr val="000000"/>
                </a:solidFill>
                <a:latin typeface="Arial"/>
                <a:ea typeface="Arial"/>
                <a:cs typeface="Arial"/>
                <a:sym typeface="Arial"/>
              </a:rPr>
              <a:t>lebih kecil dari ukuran aslinya</a:t>
            </a:r>
            <a:r>
              <a:rPr lang="en" sz="1100">
                <a:solidFill>
                  <a:srgbClr val="000000"/>
                </a:solidFill>
                <a:latin typeface="Arial"/>
                <a:ea typeface="Arial"/>
                <a:cs typeface="Arial"/>
                <a:sym typeface="Arial"/>
              </a:rPr>
              <a:t>, kita bisa set properties texture.magFilter menjadi 6 nilai seperti berikut</a:t>
            </a:r>
            <a:endParaRPr sz="1100">
              <a:solidFill>
                <a:srgbClr val="000000"/>
              </a:solidFill>
              <a:latin typeface="Arial"/>
              <a:ea typeface="Arial"/>
              <a:cs typeface="Arial"/>
              <a:sym typeface="Arial"/>
            </a:endParaRPr>
          </a:p>
          <a:p>
            <a:pPr indent="-228600" lvl="0" marL="0" rtl="0" algn="l">
              <a:lnSpc>
                <a:spcPct val="115000"/>
              </a:lnSpc>
              <a:spcBef>
                <a:spcPts val="1200"/>
              </a:spcBef>
              <a:spcAft>
                <a:spcPts val="0"/>
              </a:spcAft>
              <a:buNone/>
            </a:pPr>
            <a:r>
              <a:rPr lang="en" sz="1100">
                <a:solidFill>
                  <a:srgbClr val="000000"/>
                </a:solidFill>
                <a:latin typeface="Arial"/>
                <a:ea typeface="Arial"/>
                <a:cs typeface="Arial"/>
                <a:sym typeface="Arial"/>
              </a:rPr>
              <a:t>1.</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THREE.NearestFilter =  mengambil 1 pixel warna terdekat dari texture asli, saat diperbesar akan terlihat pixelated</a:t>
            </a:r>
            <a:endParaRPr sz="1100">
              <a:solidFill>
                <a:srgbClr val="000000"/>
              </a:solidFill>
              <a:latin typeface="Arial"/>
              <a:ea typeface="Arial"/>
              <a:cs typeface="Arial"/>
              <a:sym typeface="Arial"/>
            </a:endParaRPr>
          </a:p>
          <a:p>
            <a:pPr indent="-228600" lvl="0" marL="0" rtl="0" algn="l">
              <a:lnSpc>
                <a:spcPct val="115000"/>
              </a:lnSpc>
              <a:spcBef>
                <a:spcPts val="1200"/>
              </a:spcBef>
              <a:spcAft>
                <a:spcPts val="0"/>
              </a:spcAft>
              <a:buNone/>
            </a:pPr>
            <a:r>
              <a:rPr lang="en" sz="1100">
                <a:solidFill>
                  <a:srgbClr val="000000"/>
                </a:solidFill>
                <a:latin typeface="Arial"/>
                <a:ea typeface="Arial"/>
                <a:cs typeface="Arial"/>
                <a:sym typeface="Arial"/>
              </a:rPr>
              <a:t>2.</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THREE.LinearFilter =  mengambil warna dari 4 pixel terdekat lalu di blend untuk mendapat warna yang sesuai, saat diperbesar akan terlihat lebih smooth</a:t>
            </a:r>
            <a:endParaRPr sz="1100">
              <a:solidFill>
                <a:srgbClr val="000000"/>
              </a:solidFill>
              <a:latin typeface="Arial"/>
              <a:ea typeface="Arial"/>
              <a:cs typeface="Arial"/>
              <a:sym typeface="Arial"/>
            </a:endParaRPr>
          </a:p>
          <a:p>
            <a:pPr indent="-228600" lvl="0" marL="0" rtl="0" algn="l">
              <a:lnSpc>
                <a:spcPct val="115000"/>
              </a:lnSpc>
              <a:spcBef>
                <a:spcPts val="1200"/>
              </a:spcBef>
              <a:spcAft>
                <a:spcPts val="0"/>
              </a:spcAft>
              <a:buNone/>
            </a:pPr>
            <a:r>
              <a:rPr lang="en" sz="1100">
                <a:solidFill>
                  <a:srgbClr val="000000"/>
                </a:solidFill>
                <a:latin typeface="Arial"/>
                <a:ea typeface="Arial"/>
                <a:cs typeface="Arial"/>
                <a:sym typeface="Arial"/>
              </a:rPr>
              <a:t>3.</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THREE.NearestMipMapNearestFilter =  mengambil mip terdekat lalu dilakukan sesuai aturan NearestFilter</a:t>
            </a:r>
            <a:endParaRPr sz="1100">
              <a:solidFill>
                <a:srgbClr val="000000"/>
              </a:solidFill>
              <a:latin typeface="Arial"/>
              <a:ea typeface="Arial"/>
              <a:cs typeface="Arial"/>
              <a:sym typeface="Arial"/>
            </a:endParaRPr>
          </a:p>
          <a:p>
            <a:pPr indent="-228600" lvl="0" marL="0" rtl="0" algn="l">
              <a:lnSpc>
                <a:spcPct val="115000"/>
              </a:lnSpc>
              <a:spcBef>
                <a:spcPts val="1200"/>
              </a:spcBef>
              <a:spcAft>
                <a:spcPts val="0"/>
              </a:spcAft>
              <a:buNone/>
            </a:pPr>
            <a:r>
              <a:rPr lang="en" sz="1100">
                <a:solidFill>
                  <a:srgbClr val="000000"/>
                </a:solidFill>
                <a:latin typeface="Arial"/>
                <a:ea typeface="Arial"/>
                <a:cs typeface="Arial"/>
                <a:sym typeface="Arial"/>
              </a:rPr>
              <a:t>4.</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THREE.NearestMipMapLinearFilter =  mengambil 2 mip terdekat lalu diblend untuk mendapatkan nilai tengah sehingga menjadi lebih smooth</a:t>
            </a:r>
            <a:endParaRPr sz="1100">
              <a:solidFill>
                <a:srgbClr val="000000"/>
              </a:solidFill>
              <a:latin typeface="Arial"/>
              <a:ea typeface="Arial"/>
              <a:cs typeface="Arial"/>
              <a:sym typeface="Arial"/>
            </a:endParaRPr>
          </a:p>
          <a:p>
            <a:pPr indent="-228600" lvl="0" marL="0" rtl="0" algn="l">
              <a:lnSpc>
                <a:spcPct val="115000"/>
              </a:lnSpc>
              <a:spcBef>
                <a:spcPts val="1200"/>
              </a:spcBef>
              <a:spcAft>
                <a:spcPts val="0"/>
              </a:spcAft>
              <a:buNone/>
            </a:pPr>
            <a:r>
              <a:rPr lang="en" sz="1100">
                <a:solidFill>
                  <a:srgbClr val="000000"/>
                </a:solidFill>
                <a:latin typeface="Arial"/>
                <a:ea typeface="Arial"/>
                <a:cs typeface="Arial"/>
                <a:sym typeface="Arial"/>
              </a:rPr>
              <a:t>5.</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THREE.LinearMipMapNearestFilter = mengambil mip terdekat lalu diambil 4 pixel terdekat untuk diblend (mirip linearFilter)</a:t>
            </a:r>
            <a:endParaRPr sz="1100">
              <a:solidFill>
                <a:srgbClr val="000000"/>
              </a:solidFill>
              <a:latin typeface="Arial"/>
              <a:ea typeface="Arial"/>
              <a:cs typeface="Arial"/>
              <a:sym typeface="Arial"/>
            </a:endParaRPr>
          </a:p>
          <a:p>
            <a:pPr indent="-228600" lvl="0" marL="0" rtl="0" algn="l">
              <a:lnSpc>
                <a:spcPct val="115000"/>
              </a:lnSpc>
              <a:spcBef>
                <a:spcPts val="1200"/>
              </a:spcBef>
              <a:spcAft>
                <a:spcPts val="0"/>
              </a:spcAft>
              <a:buNone/>
            </a:pPr>
            <a:r>
              <a:rPr lang="en" sz="1100">
                <a:solidFill>
                  <a:srgbClr val="000000"/>
                </a:solidFill>
                <a:latin typeface="Arial"/>
                <a:ea typeface="Arial"/>
                <a:cs typeface="Arial"/>
                <a:sym typeface="Arial"/>
              </a:rPr>
              <a:t>6.</a:t>
            </a:r>
            <a:r>
              <a:rPr lang="en" sz="7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THREE.LinearMipMapLinearFilter =  mengambil 2 mip terdekat lalu diambil 4 pixel terdekat untuk diblend (Default)</a:t>
            </a:r>
            <a:endParaRPr sz="1100">
              <a:solidFill>
                <a:srgbClr val="000000"/>
              </a:solidFill>
              <a:latin typeface="Arial"/>
              <a:ea typeface="Arial"/>
              <a:cs typeface="Arial"/>
              <a:sym typeface="Arial"/>
            </a:endParaRPr>
          </a:p>
          <a:p>
            <a:pPr indent="0" lvl="0" marL="0" rtl="0" algn="ctr">
              <a:spcBef>
                <a:spcPts val="12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Google Shape;190;p23"/>
          <p:cNvPicPr preferRelativeResize="0"/>
          <p:nvPr/>
        </p:nvPicPr>
        <p:blipFill>
          <a:blip r:embed="rId3">
            <a:alphaModFix/>
          </a:blip>
          <a:stretch>
            <a:fillRect/>
          </a:stretch>
        </p:blipFill>
        <p:spPr>
          <a:xfrm>
            <a:off x="209950" y="595863"/>
            <a:ext cx="6142975" cy="3951775"/>
          </a:xfrm>
          <a:prstGeom prst="rect">
            <a:avLst/>
          </a:prstGeom>
          <a:noFill/>
          <a:ln>
            <a:noFill/>
          </a:ln>
        </p:spPr>
      </p:pic>
      <p:pic>
        <p:nvPicPr>
          <p:cNvPr id="191" name="Google Shape;191;p23"/>
          <p:cNvPicPr preferRelativeResize="0"/>
          <p:nvPr/>
        </p:nvPicPr>
        <p:blipFill>
          <a:blip r:embed="rId4">
            <a:alphaModFix/>
          </a:blip>
          <a:stretch>
            <a:fillRect/>
          </a:stretch>
        </p:blipFill>
        <p:spPr>
          <a:xfrm>
            <a:off x="6352925" y="1861413"/>
            <a:ext cx="2524125" cy="1228725"/>
          </a:xfrm>
          <a:prstGeom prst="rect">
            <a:avLst/>
          </a:prstGeom>
          <a:noFill/>
          <a:ln>
            <a:noFill/>
          </a:ln>
        </p:spPr>
      </p:pic>
      <p:sp>
        <p:nvSpPr>
          <p:cNvPr id="192" name="Google Shape;192;p23"/>
          <p:cNvSpPr txBox="1"/>
          <p:nvPr/>
        </p:nvSpPr>
        <p:spPr>
          <a:xfrm>
            <a:off x="6640825" y="3609025"/>
            <a:ext cx="1976700" cy="10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Create Wrinkles </a:t>
            </a:r>
            <a:endParaRPr sz="4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5"/>
          <p:cNvSpPr txBox="1"/>
          <p:nvPr/>
        </p:nvSpPr>
        <p:spPr>
          <a:xfrm>
            <a:off x="782913" y="1285900"/>
            <a:ext cx="26421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Bump map digunakan untuk menambah kedalaman material</a:t>
            </a:r>
            <a:endParaRPr>
              <a:latin typeface="Calibri"/>
              <a:ea typeface="Calibri"/>
              <a:cs typeface="Calibri"/>
              <a:sym typeface="Calibri"/>
            </a:endParaRPr>
          </a:p>
        </p:txBody>
      </p:sp>
      <p:pic>
        <p:nvPicPr>
          <p:cNvPr id="203" name="Google Shape;203;p25"/>
          <p:cNvPicPr preferRelativeResize="0"/>
          <p:nvPr/>
        </p:nvPicPr>
        <p:blipFill>
          <a:blip r:embed="rId3">
            <a:alphaModFix/>
          </a:blip>
          <a:stretch>
            <a:fillRect/>
          </a:stretch>
        </p:blipFill>
        <p:spPr>
          <a:xfrm>
            <a:off x="3657038" y="1406450"/>
            <a:ext cx="4601288" cy="2727124"/>
          </a:xfrm>
          <a:prstGeom prst="rect">
            <a:avLst/>
          </a:prstGeom>
          <a:noFill/>
          <a:ln>
            <a:noFill/>
          </a:ln>
        </p:spPr>
      </p:pic>
      <p:sp>
        <p:nvSpPr>
          <p:cNvPr id="204" name="Google Shape;204;p25"/>
          <p:cNvSpPr txBox="1"/>
          <p:nvPr/>
        </p:nvSpPr>
        <p:spPr>
          <a:xfrm>
            <a:off x="782925" y="381725"/>
            <a:ext cx="57864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Calibri"/>
                <a:ea typeface="Calibri"/>
                <a:cs typeface="Calibri"/>
                <a:sym typeface="Calibri"/>
              </a:rPr>
              <a:t>Bump Map</a:t>
            </a:r>
            <a:endParaRPr sz="26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6"/>
          <p:cNvSpPr txBox="1"/>
          <p:nvPr>
            <p:ph type="title"/>
          </p:nvPr>
        </p:nvSpPr>
        <p:spPr>
          <a:xfrm>
            <a:off x="819150" y="6346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Contoh Implementasi Bump map</a:t>
            </a:r>
            <a:endParaRPr/>
          </a:p>
        </p:txBody>
      </p:sp>
      <p:sp>
        <p:nvSpPr>
          <p:cNvPr id="210" name="Google Shape;210;p26"/>
          <p:cNvSpPr txBox="1"/>
          <p:nvPr>
            <p:ph idx="1" type="body"/>
          </p:nvPr>
        </p:nvSpPr>
        <p:spPr>
          <a:xfrm>
            <a:off x="819150" y="1428500"/>
            <a:ext cx="7505700" cy="244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function createMesh(geom, imageFile, bump) {  </a:t>
            </a:r>
            <a:endParaRPr/>
          </a:p>
          <a:p>
            <a:pPr indent="0" lvl="0" marL="0" rtl="0" algn="l">
              <a:lnSpc>
                <a:spcPct val="115000"/>
              </a:lnSpc>
              <a:spcBef>
                <a:spcPts val="1600"/>
              </a:spcBef>
              <a:spcAft>
                <a:spcPts val="0"/>
              </a:spcAft>
              <a:buNone/>
            </a:pPr>
            <a:r>
              <a:rPr lang="en"/>
              <a:t>var texture = THREE.ImageUtils.loadTexture("../assets/textures/     general/" + imageFile)  var mat = new THREE.MeshPhongMaterial();  mat.map = texture;</a:t>
            </a:r>
            <a:endParaRPr/>
          </a:p>
          <a:p>
            <a:pPr indent="0" lvl="0" marL="0" rtl="0" algn="l">
              <a:lnSpc>
                <a:spcPct val="115000"/>
              </a:lnSpc>
              <a:spcBef>
                <a:spcPts val="1600"/>
              </a:spcBef>
              <a:spcAft>
                <a:spcPts val="0"/>
              </a:spcAft>
              <a:buNone/>
            </a:pPr>
            <a:r>
              <a:rPr lang="en"/>
              <a:t>var bump = THREE.ImageUtils.loadTexture(    "../assets/textures/general/" + bump)  </a:t>
            </a:r>
            <a:endParaRPr/>
          </a:p>
          <a:p>
            <a:pPr indent="0" lvl="0" marL="0" rtl="0" algn="l">
              <a:lnSpc>
                <a:spcPct val="115000"/>
              </a:lnSpc>
              <a:spcBef>
                <a:spcPts val="1600"/>
              </a:spcBef>
              <a:spcAft>
                <a:spcPts val="0"/>
              </a:spcAft>
              <a:buNone/>
            </a:pPr>
            <a:r>
              <a:rPr lang="en"/>
              <a:t>mat.bumpMap = bump;  </a:t>
            </a:r>
            <a:endParaRPr/>
          </a:p>
          <a:p>
            <a:pPr indent="0" lvl="0" marL="0" rtl="0" algn="l">
              <a:lnSpc>
                <a:spcPct val="115000"/>
              </a:lnSpc>
              <a:spcBef>
                <a:spcPts val="1600"/>
              </a:spcBef>
              <a:spcAft>
                <a:spcPts val="0"/>
              </a:spcAft>
              <a:buNone/>
            </a:pPr>
            <a:r>
              <a:rPr lang="en"/>
              <a:t>mat.bumpScale = 0.2;</a:t>
            </a:r>
            <a:endParaRPr/>
          </a:p>
          <a:p>
            <a:pPr indent="0" lvl="0" marL="0" rtl="0" algn="l">
              <a:lnSpc>
                <a:spcPct val="115000"/>
              </a:lnSpc>
              <a:spcBef>
                <a:spcPts val="1600"/>
              </a:spcBef>
              <a:spcAft>
                <a:spcPts val="0"/>
              </a:spcAft>
              <a:buNone/>
            </a:pPr>
            <a:r>
              <a:rPr lang="en"/>
              <a:t>var mesh = new THREE.Mesh(geom, mat);  return mesh; } </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7"/>
          <p:cNvSpPr txBox="1"/>
          <p:nvPr>
            <p:ph idx="1" type="body"/>
          </p:nvPr>
        </p:nvSpPr>
        <p:spPr>
          <a:xfrm>
            <a:off x="4731625" y="1558025"/>
            <a:ext cx="3475800" cy="120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selain mengatur properti map, juga mengatur properti bumpMap kepada tekstur. Selain itu, dengan properti bumpScale, kita dapat mengatur tinggi/height (atau kedalaman/depth jika diatur ke nilai negatif) dari bumps itu.</a:t>
            </a:r>
            <a:endParaRPr/>
          </a:p>
        </p:txBody>
      </p:sp>
      <p:pic>
        <p:nvPicPr>
          <p:cNvPr id="216" name="Google Shape;216;p27"/>
          <p:cNvPicPr preferRelativeResize="0"/>
          <p:nvPr/>
        </p:nvPicPr>
        <p:blipFill>
          <a:blip r:embed="rId3">
            <a:alphaModFix/>
          </a:blip>
          <a:stretch>
            <a:fillRect/>
          </a:stretch>
        </p:blipFill>
        <p:spPr>
          <a:xfrm>
            <a:off x="630100" y="1558013"/>
            <a:ext cx="4051309" cy="2027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Catatan Bump Map</a:t>
            </a:r>
            <a:endParaRPr/>
          </a:p>
        </p:txBody>
      </p:sp>
      <p:sp>
        <p:nvSpPr>
          <p:cNvPr id="222" name="Google Shape;222;p2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000000"/>
              </a:buClr>
              <a:buSzPts val="1400"/>
              <a:buChar char="●"/>
            </a:pPr>
            <a:r>
              <a:rPr lang="en" sz="1400">
                <a:solidFill>
                  <a:srgbClr val="000000"/>
                </a:solidFill>
              </a:rPr>
              <a:t>B</a:t>
            </a:r>
            <a:r>
              <a:rPr lang="en" sz="1400">
                <a:solidFill>
                  <a:srgbClr val="000000"/>
                </a:solidFill>
              </a:rPr>
              <a:t>ump map biasanya grayscale image.</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Intensitas pixel menentukan ketinggian bump.</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Bump map hanya berisi ketinggian relatif pixel,tidak menghiraukan/mengatakan arah dari slope.</a:t>
            </a:r>
            <a:endParaRPr sz="1400">
              <a:solidFill>
                <a:srgbClr val="000000"/>
              </a:solidFill>
            </a:endParaRPr>
          </a:p>
          <a:p>
            <a:pPr indent="0" lvl="0" marL="0" rtl="0" algn="l">
              <a:spcBef>
                <a:spcPts val="0"/>
              </a:spcBef>
              <a:spcAft>
                <a:spcPts val="1600"/>
              </a:spcAft>
              <a:buNone/>
            </a:pPr>
            <a:r>
              <a:t/>
            </a:r>
            <a:endParaRPr sz="1400">
              <a:solidFill>
                <a:srgbClr val="000000"/>
              </a:solidFill>
            </a:endParaRPr>
          </a:p>
        </p:txBody>
      </p:sp>
      <p:pic>
        <p:nvPicPr>
          <p:cNvPr id="223" name="Google Shape;223;p28"/>
          <p:cNvPicPr preferRelativeResize="0"/>
          <p:nvPr/>
        </p:nvPicPr>
        <p:blipFill>
          <a:blip r:embed="rId3">
            <a:alphaModFix/>
          </a:blip>
          <a:stretch>
            <a:fillRect/>
          </a:stretch>
        </p:blipFill>
        <p:spPr>
          <a:xfrm>
            <a:off x="4572000" y="304150"/>
            <a:ext cx="1422425" cy="1422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 Map</a:t>
            </a:r>
            <a:endParaRPr/>
          </a:p>
        </p:txBody>
      </p:sp>
      <p:sp>
        <p:nvSpPr>
          <p:cNvPr id="229" name="Google Shape;229;p29"/>
          <p:cNvSpPr txBox="1"/>
          <p:nvPr>
            <p:ph idx="1" type="body"/>
          </p:nvPr>
        </p:nvSpPr>
        <p:spPr>
          <a:xfrm>
            <a:off x="557975" y="1800200"/>
            <a:ext cx="33096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Dalam normal map, ketinggian (displacement) tidak disimpan, tetapi arah normal untuk setiap gambar disimpan</a:t>
            </a:r>
            <a:endParaRPr/>
          </a:p>
          <a:p>
            <a:pPr indent="0" lvl="0" marL="0" rtl="0" algn="l">
              <a:spcBef>
                <a:spcPts val="1600"/>
              </a:spcBef>
              <a:spcAft>
                <a:spcPts val="1600"/>
              </a:spcAft>
              <a:buNone/>
            </a:pPr>
            <a:r>
              <a:rPr lang="en"/>
              <a:t>Dengan normal map, dapat membuat model yang sangat detail yang masih hanya menggunakan sejumlah kecil vertices dan faces.</a:t>
            </a:r>
            <a:endParaRPr/>
          </a:p>
        </p:txBody>
      </p:sp>
      <p:pic>
        <p:nvPicPr>
          <p:cNvPr id="230" name="Google Shape;230;p29"/>
          <p:cNvPicPr preferRelativeResize="0"/>
          <p:nvPr/>
        </p:nvPicPr>
        <p:blipFill>
          <a:blip r:embed="rId3">
            <a:alphaModFix/>
          </a:blip>
          <a:stretch>
            <a:fillRect/>
          </a:stretch>
        </p:blipFill>
        <p:spPr>
          <a:xfrm>
            <a:off x="4040300" y="1299625"/>
            <a:ext cx="4733817" cy="3038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Contoh Implementasi Bump map</a:t>
            </a:r>
            <a:endParaRPr/>
          </a:p>
          <a:p>
            <a:pPr indent="0" lvl="0" marL="0" rtl="0" algn="l">
              <a:spcBef>
                <a:spcPts val="0"/>
              </a:spcBef>
              <a:spcAft>
                <a:spcPts val="0"/>
              </a:spcAft>
              <a:buNone/>
            </a:pPr>
            <a:r>
              <a:t/>
            </a:r>
            <a:endParaRPr/>
          </a:p>
        </p:txBody>
      </p:sp>
      <p:sp>
        <p:nvSpPr>
          <p:cNvPr id="236" name="Google Shape;236;p30"/>
          <p:cNvSpPr txBox="1"/>
          <p:nvPr>
            <p:ph idx="1" type="body"/>
          </p:nvPr>
        </p:nvSpPr>
        <p:spPr>
          <a:xfrm>
            <a:off x="954350" y="1699400"/>
            <a:ext cx="6737700" cy="2991900"/>
          </a:xfrm>
          <a:prstGeom prst="rect">
            <a:avLst/>
          </a:prstGeom>
          <a:solidFill>
            <a:srgbClr val="000000"/>
          </a:solidFill>
        </p:spPr>
        <p:txBody>
          <a:bodyPr anchorCtr="0" anchor="t" bIns="91425" lIns="91425" spcFirstLastPara="1" rIns="91425" wrap="square" tIns="91425">
            <a:noAutofit/>
          </a:bodyPr>
          <a:lstStyle/>
          <a:p>
            <a:pPr indent="457200" lvl="0" marL="457200" rtl="0" algn="l">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loader</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TextureLoader</a:t>
            </a:r>
            <a:r>
              <a:rPr lang="en" sz="1050">
                <a:solidFill>
                  <a:srgbClr val="D4D4D4"/>
                </a:solidFill>
                <a:latin typeface="Consolas"/>
                <a:ea typeface="Consolas"/>
                <a:cs typeface="Consolas"/>
                <a:sym typeface="Consolas"/>
              </a:rPr>
              <a:t>();</a:t>
            </a:r>
            <a:endParaRPr sz="1050">
              <a:solidFill>
                <a:srgbClr val="569CD6"/>
              </a:solidFill>
              <a:latin typeface="Consolas"/>
              <a:ea typeface="Consolas"/>
              <a:cs typeface="Consolas"/>
              <a:sym typeface="Consolas"/>
            </a:endParaRPr>
          </a:p>
          <a:p>
            <a:pPr indent="457200" lvl="0" marL="457200" rtl="0" algn="l">
              <a:lnSpc>
                <a:spcPct val="135714"/>
              </a:lnSpc>
              <a:spcBef>
                <a:spcPts val="0"/>
              </a:spcBef>
              <a:spcAft>
                <a:spcPts val="0"/>
              </a:spcAft>
              <a:buNone/>
            </a:pPr>
            <a:r>
              <a:rPr lang="en" sz="1050">
                <a:solidFill>
                  <a:srgbClr val="569CD6"/>
                </a:solidFill>
                <a:latin typeface="Consolas"/>
                <a:ea typeface="Consolas"/>
                <a:cs typeface="Consolas"/>
                <a:sym typeface="Consolas"/>
              </a:rPr>
              <a:t>function</a:t>
            </a:r>
            <a:r>
              <a:rPr lang="en" sz="1050">
                <a:solidFill>
                  <a:srgbClr val="D4D4D4"/>
                </a:solidFill>
                <a:latin typeface="Consolas"/>
                <a:ea typeface="Consolas"/>
                <a:cs typeface="Consolas"/>
                <a:sym typeface="Consolas"/>
              </a:rPr>
              <a:t> </a:t>
            </a:r>
            <a:r>
              <a:rPr lang="en" sz="1050">
                <a:solidFill>
                  <a:srgbClr val="DCDCAA"/>
                </a:solidFill>
                <a:latin typeface="Consolas"/>
                <a:ea typeface="Consolas"/>
                <a:cs typeface="Consolas"/>
                <a:sym typeface="Consolas"/>
              </a:rPr>
              <a:t>createMesh</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g</a:t>
            </a: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D4D4D4"/>
                </a:solidFill>
                <a:latin typeface="Consolas"/>
                <a:ea typeface="Consolas"/>
                <a:cs typeface="Consolas"/>
                <a:sym typeface="Consolas"/>
              </a:rPr>
              <a:t>           </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loader</a:t>
            </a:r>
            <a:r>
              <a:rPr lang="en" sz="1050">
                <a:solidFill>
                  <a:srgbClr val="D4D4D4"/>
                </a:solidFill>
                <a:latin typeface="Consolas"/>
                <a:ea typeface="Consolas"/>
                <a:cs typeface="Consolas"/>
                <a:sym typeface="Consolas"/>
              </a:rPr>
              <a:t>.</a:t>
            </a:r>
            <a:r>
              <a:rPr lang="en" sz="1050">
                <a:solidFill>
                  <a:srgbClr val="DCDCAA"/>
                </a:solidFill>
                <a:latin typeface="Consolas"/>
                <a:ea typeface="Consolas"/>
                <a:cs typeface="Consolas"/>
                <a:sym typeface="Consolas"/>
              </a:rPr>
              <a:t>load</a:t>
            </a:r>
            <a:r>
              <a:rPr lang="en" sz="1050">
                <a:solidFill>
                  <a:srgbClr val="D4D4D4"/>
                </a:solidFill>
                <a:latin typeface="Consolas"/>
                <a:ea typeface="Consolas"/>
                <a:cs typeface="Consolas"/>
                <a:sym typeface="Consolas"/>
              </a:rPr>
              <a:t>(</a:t>
            </a:r>
            <a:r>
              <a:rPr lang="en" sz="1050">
                <a:solidFill>
                  <a:srgbClr val="CE9178"/>
                </a:solidFill>
                <a:latin typeface="Consolas"/>
                <a:ea typeface="Consolas"/>
                <a:cs typeface="Consolas"/>
                <a:sym typeface="Consolas"/>
              </a:rPr>
              <a:t>"img/plaster.jpg"</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mat</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MeshPhongMaterial</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mat</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map</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norm</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loader</a:t>
            </a:r>
            <a:r>
              <a:rPr lang="en" sz="1050">
                <a:solidFill>
                  <a:srgbClr val="D4D4D4"/>
                </a:solidFill>
                <a:latin typeface="Consolas"/>
                <a:ea typeface="Consolas"/>
                <a:cs typeface="Consolas"/>
                <a:sym typeface="Consolas"/>
              </a:rPr>
              <a:t>.</a:t>
            </a:r>
            <a:r>
              <a:rPr lang="en" sz="1050">
                <a:solidFill>
                  <a:srgbClr val="DCDCAA"/>
                </a:solidFill>
                <a:latin typeface="Consolas"/>
                <a:ea typeface="Consolas"/>
                <a:cs typeface="Consolas"/>
                <a:sym typeface="Consolas"/>
              </a:rPr>
              <a:t>load</a:t>
            </a:r>
            <a:r>
              <a:rPr lang="en" sz="1050">
                <a:solidFill>
                  <a:srgbClr val="D4D4D4"/>
                </a:solidFill>
                <a:latin typeface="Consolas"/>
                <a:ea typeface="Consolas"/>
                <a:cs typeface="Consolas"/>
                <a:sym typeface="Consolas"/>
              </a:rPr>
              <a:t>(</a:t>
            </a:r>
            <a:r>
              <a:rPr lang="en" sz="1050">
                <a:solidFill>
                  <a:srgbClr val="CE9178"/>
                </a:solidFill>
                <a:latin typeface="Consolas"/>
                <a:ea typeface="Consolas"/>
                <a:cs typeface="Consolas"/>
                <a:sym typeface="Consolas"/>
              </a:rPr>
              <a:t>"img/plaster-normal.jpg"</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mat</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normalMap</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norm</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mesh</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Mesh</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g</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mat</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C586C0"/>
                </a:solidFill>
                <a:latin typeface="Consolas"/>
                <a:ea typeface="Consolas"/>
                <a:cs typeface="Consolas"/>
                <a:sym typeface="Consolas"/>
              </a:rPr>
              <a:t>return</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mesh</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indent="0" lvl="0" marL="0" rtl="0" algn="l">
              <a:spcBef>
                <a:spcPts val="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Contoh normal map</a:t>
            </a:r>
            <a:endParaRPr/>
          </a:p>
        </p:txBody>
      </p:sp>
      <p:pic>
        <p:nvPicPr>
          <p:cNvPr id="242" name="Google Shape;242;p31"/>
          <p:cNvPicPr preferRelativeResize="0"/>
          <p:nvPr/>
        </p:nvPicPr>
        <p:blipFill>
          <a:blip r:embed="rId3">
            <a:alphaModFix/>
          </a:blip>
          <a:stretch>
            <a:fillRect/>
          </a:stretch>
        </p:blipFill>
        <p:spPr>
          <a:xfrm>
            <a:off x="2120222" y="1800200"/>
            <a:ext cx="4903555" cy="244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4"/>
          <p:cNvSpPr txBox="1"/>
          <p:nvPr>
            <p:ph type="ctrTitle"/>
          </p:nvPr>
        </p:nvSpPr>
        <p:spPr>
          <a:xfrm>
            <a:off x="1854528" y="1224783"/>
            <a:ext cx="5361300" cy="144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Yamabuki</a:t>
            </a:r>
            <a:endParaRPr/>
          </a:p>
        </p:txBody>
      </p:sp>
      <p:sp>
        <p:nvSpPr>
          <p:cNvPr id="134" name="Google Shape;134;p14"/>
          <p:cNvSpPr txBox="1"/>
          <p:nvPr>
            <p:ph idx="1" type="subTitle"/>
          </p:nvPr>
        </p:nvSpPr>
        <p:spPr>
          <a:xfrm>
            <a:off x="1891350" y="2396914"/>
            <a:ext cx="5361300" cy="124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Brayan Gautama Ngo			05111840000011</a:t>
            </a:r>
            <a:endParaRPr/>
          </a:p>
          <a:p>
            <a:pPr indent="0" lvl="0" marL="0" rtl="0" algn="l">
              <a:spcBef>
                <a:spcPts val="0"/>
              </a:spcBef>
              <a:spcAft>
                <a:spcPts val="0"/>
              </a:spcAft>
              <a:buNone/>
            </a:pPr>
            <a:r>
              <a:rPr lang="en"/>
              <a:t>Ignatius Dwiki Iskandar		05111840000019</a:t>
            </a:r>
            <a:endParaRPr/>
          </a:p>
          <a:p>
            <a:pPr indent="0" lvl="0" marL="0" rtl="0" algn="l">
              <a:spcBef>
                <a:spcPts val="0"/>
              </a:spcBef>
              <a:spcAft>
                <a:spcPts val="0"/>
              </a:spcAft>
              <a:buNone/>
            </a:pPr>
            <a:r>
              <a:rPr lang="en"/>
              <a:t>Vincentius Tanubrata	</a:t>
            </a:r>
            <a:r>
              <a:rPr lang="en"/>
              <a:t>		05111840000091</a:t>
            </a:r>
            <a:endParaRPr/>
          </a:p>
          <a:p>
            <a:pPr indent="0" lvl="0" marL="0" rtl="0" algn="l">
              <a:spcBef>
                <a:spcPts val="0"/>
              </a:spcBef>
              <a:spcAft>
                <a:spcPts val="0"/>
              </a:spcAft>
              <a:buNone/>
            </a:pPr>
            <a:r>
              <a:rPr lang="en"/>
              <a:t>Evelyn Tjitrodjojo			05111840000099</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Create Fake Shadow</a:t>
            </a:r>
            <a:endParaRPr sz="3100"/>
          </a:p>
          <a:p>
            <a:pPr indent="0" lvl="0" marL="0" rtl="0" algn="ctr">
              <a:spcBef>
                <a:spcPts val="0"/>
              </a:spcBef>
              <a:spcAft>
                <a:spcPts val="0"/>
              </a:spcAft>
              <a:buNone/>
            </a:pPr>
            <a:r>
              <a:t/>
            </a:r>
            <a:endParaRPr sz="3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3"/>
          <p:cNvSpPr txBox="1"/>
          <p:nvPr/>
        </p:nvSpPr>
        <p:spPr>
          <a:xfrm>
            <a:off x="552025" y="1072300"/>
            <a:ext cx="7013100" cy="3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Menggunakan light map</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Digunakan jika gambarnya statis (tidak ada objek yang bergerak)</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Cost untuk render jauh lebih rendah daripada menggunakan lightning</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Membutuh file yang memiliki gambar shadow sebagai lightmap</a:t>
            </a:r>
            <a:endParaRPr>
              <a:latin typeface="Comic Sans MS"/>
              <a:ea typeface="Comic Sans MS"/>
              <a:cs typeface="Comic Sans MS"/>
              <a:sym typeface="Comic Sans MS"/>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53" name="Google Shape;253;p33"/>
          <p:cNvPicPr preferRelativeResize="0"/>
          <p:nvPr/>
        </p:nvPicPr>
        <p:blipFill>
          <a:blip r:embed="rId3">
            <a:alphaModFix/>
          </a:blip>
          <a:stretch>
            <a:fillRect/>
          </a:stretch>
        </p:blipFill>
        <p:spPr>
          <a:xfrm>
            <a:off x="3146075" y="2263825"/>
            <a:ext cx="2438400" cy="2438400"/>
          </a:xfrm>
          <a:prstGeom prst="rect">
            <a:avLst/>
          </a:prstGeom>
          <a:noFill/>
          <a:ln>
            <a:noFill/>
          </a:ln>
        </p:spPr>
      </p:pic>
      <p:sp>
        <p:nvSpPr>
          <p:cNvPr id="254" name="Google Shape;254;p33"/>
          <p:cNvSpPr txBox="1"/>
          <p:nvPr>
            <p:ph type="title"/>
          </p:nvPr>
        </p:nvSpPr>
        <p:spPr>
          <a:xfrm>
            <a:off x="1052379" y="-275379"/>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Create Fake Shadow</a:t>
            </a:r>
            <a:endParaRPr sz="3100"/>
          </a:p>
          <a:p>
            <a:pPr indent="0" lvl="0" marL="0" rtl="0" algn="ctr">
              <a:spcBef>
                <a:spcPts val="0"/>
              </a:spcBef>
              <a:spcAft>
                <a:spcPts val="0"/>
              </a:spcAft>
              <a:buNone/>
            </a:pPr>
            <a:r>
              <a:t/>
            </a:r>
            <a:endParaRPr sz="3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4"/>
          <p:cNvSpPr txBox="1"/>
          <p:nvPr/>
        </p:nvSpPr>
        <p:spPr>
          <a:xfrm>
            <a:off x="260900" y="1979038"/>
            <a:ext cx="36270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Sebuah LightMap membutuhkan Set UV baru</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60" name="Google Shape;260;p34"/>
          <p:cNvPicPr preferRelativeResize="0"/>
          <p:nvPr/>
        </p:nvPicPr>
        <p:blipFill>
          <a:blip r:embed="rId3">
            <a:alphaModFix/>
          </a:blip>
          <a:stretch>
            <a:fillRect/>
          </a:stretch>
        </p:blipFill>
        <p:spPr>
          <a:xfrm>
            <a:off x="244850" y="2404450"/>
            <a:ext cx="2438400" cy="2438400"/>
          </a:xfrm>
          <a:prstGeom prst="rect">
            <a:avLst/>
          </a:prstGeom>
          <a:noFill/>
          <a:ln>
            <a:noFill/>
          </a:ln>
        </p:spPr>
      </p:pic>
      <p:pic>
        <p:nvPicPr>
          <p:cNvPr id="261" name="Google Shape;261;p34"/>
          <p:cNvPicPr preferRelativeResize="0"/>
          <p:nvPr/>
        </p:nvPicPr>
        <p:blipFill>
          <a:blip r:embed="rId4">
            <a:alphaModFix/>
          </a:blip>
          <a:stretch>
            <a:fillRect/>
          </a:stretch>
        </p:blipFill>
        <p:spPr>
          <a:xfrm>
            <a:off x="244850" y="228600"/>
            <a:ext cx="4485739" cy="1779913"/>
          </a:xfrm>
          <a:prstGeom prst="rect">
            <a:avLst/>
          </a:prstGeom>
          <a:noFill/>
          <a:ln>
            <a:noFill/>
          </a:ln>
        </p:spPr>
      </p:pic>
      <p:pic>
        <p:nvPicPr>
          <p:cNvPr id="262" name="Google Shape;262;p34"/>
          <p:cNvPicPr preferRelativeResize="0"/>
          <p:nvPr/>
        </p:nvPicPr>
        <p:blipFill rotWithShape="1">
          <a:blip r:embed="rId5">
            <a:alphaModFix/>
          </a:blip>
          <a:srcRect b="6334" l="20483" r="15020" t="12032"/>
          <a:stretch/>
        </p:blipFill>
        <p:spPr>
          <a:xfrm>
            <a:off x="5592450" y="2528600"/>
            <a:ext cx="3193123" cy="2273600"/>
          </a:xfrm>
          <a:prstGeom prst="rect">
            <a:avLst/>
          </a:prstGeom>
          <a:noFill/>
          <a:ln>
            <a:noFill/>
          </a:ln>
        </p:spPr>
      </p:pic>
      <p:pic>
        <p:nvPicPr>
          <p:cNvPr id="263" name="Google Shape;263;p34"/>
          <p:cNvPicPr preferRelativeResize="0"/>
          <p:nvPr/>
        </p:nvPicPr>
        <p:blipFill>
          <a:blip r:embed="rId6">
            <a:alphaModFix/>
          </a:blip>
          <a:stretch>
            <a:fillRect/>
          </a:stretch>
        </p:blipFill>
        <p:spPr>
          <a:xfrm>
            <a:off x="2939200" y="2996974"/>
            <a:ext cx="1445025" cy="1445000"/>
          </a:xfrm>
          <a:prstGeom prst="rect">
            <a:avLst/>
          </a:prstGeom>
          <a:noFill/>
          <a:ln>
            <a:noFill/>
          </a:ln>
        </p:spPr>
      </p:pic>
      <p:sp>
        <p:nvSpPr>
          <p:cNvPr id="264" name="Google Shape;264;p34"/>
          <p:cNvSpPr txBox="1"/>
          <p:nvPr/>
        </p:nvSpPr>
        <p:spPr>
          <a:xfrm>
            <a:off x="2218100" y="3504350"/>
            <a:ext cx="4143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alibri"/>
                <a:ea typeface="Calibri"/>
                <a:cs typeface="Calibri"/>
                <a:sym typeface="Calibri"/>
              </a:rPr>
              <a:t>+</a:t>
            </a:r>
            <a:endParaRPr sz="21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5"/>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Create Fake Reflection</a:t>
            </a:r>
            <a:endParaRPr sz="4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6"/>
          <p:cNvSpPr txBox="1"/>
          <p:nvPr/>
        </p:nvSpPr>
        <p:spPr>
          <a:xfrm>
            <a:off x="576125" y="383825"/>
            <a:ext cx="7139400" cy="3000000"/>
          </a:xfrm>
          <a:prstGeom prst="rect">
            <a:avLst/>
          </a:prstGeom>
          <a:noFill/>
          <a:ln>
            <a:noFill/>
          </a:ln>
        </p:spPr>
        <p:txBody>
          <a:bodyPr anchorCtr="0" anchor="t" bIns="91425" lIns="91425" spcFirstLastPara="1" rIns="91425" wrap="square" tIns="91425">
            <a:noAutofit/>
          </a:bodyPr>
          <a:lstStyle/>
          <a:p>
            <a:pPr indent="-228600" lvl="0" marL="0" rtl="0" algn="l">
              <a:lnSpc>
                <a:spcPct val="115000"/>
              </a:lnSpc>
              <a:spcBef>
                <a:spcPts val="1200"/>
              </a:spcBef>
              <a:spcAft>
                <a:spcPts val="0"/>
              </a:spcAft>
              <a:buNone/>
            </a:pPr>
            <a:r>
              <a:rPr lang="en" sz="1800"/>
              <a:t>Static Reflection</a:t>
            </a:r>
            <a:endParaRPr sz="1800"/>
          </a:p>
          <a:p>
            <a:pPr indent="-228600" lvl="0" marL="0" rtl="0" algn="l">
              <a:lnSpc>
                <a:spcPct val="115000"/>
              </a:lnSpc>
              <a:spcBef>
                <a:spcPts val="1200"/>
              </a:spcBef>
              <a:spcAft>
                <a:spcPts val="0"/>
              </a:spcAft>
              <a:buNone/>
            </a:pPr>
            <a:r>
              <a:rPr lang="en" sz="1800"/>
              <a:t>1. Create Texture Cube Map</a:t>
            </a:r>
            <a:endParaRPr sz="1800"/>
          </a:p>
          <a:p>
            <a:pPr indent="-228600" lvl="0" marL="0" rtl="0" algn="l">
              <a:lnSpc>
                <a:spcPct val="115000"/>
              </a:lnSpc>
              <a:spcBef>
                <a:spcPts val="1200"/>
              </a:spcBef>
              <a:spcAft>
                <a:spcPts val="0"/>
              </a:spcAft>
              <a:buNone/>
            </a:pPr>
            <a:r>
              <a:rPr lang="en" sz="1800"/>
              <a:t>	</a:t>
            </a:r>
            <a:r>
              <a:rPr lang="en" sz="1700"/>
              <a:t>Membuat texture dari 6 gambar terpisah yang berupa gambar lingkungan sekitar</a:t>
            </a:r>
            <a:endParaRPr sz="1700"/>
          </a:p>
          <a:p>
            <a:pPr indent="-228600" lvl="0" marL="0" rtl="0" algn="l">
              <a:lnSpc>
                <a:spcPct val="115000"/>
              </a:lnSpc>
              <a:spcBef>
                <a:spcPts val="1200"/>
              </a:spcBef>
              <a:spcAft>
                <a:spcPts val="1200"/>
              </a:spcAft>
              <a:buNone/>
            </a:pPr>
            <a:r>
              <a:t/>
            </a:r>
            <a:endParaRPr sz="1800"/>
          </a:p>
        </p:txBody>
      </p:sp>
      <p:pic>
        <p:nvPicPr>
          <p:cNvPr id="275" name="Google Shape;275;p36"/>
          <p:cNvPicPr preferRelativeResize="0"/>
          <p:nvPr/>
        </p:nvPicPr>
        <p:blipFill>
          <a:blip r:embed="rId3">
            <a:alphaModFix/>
          </a:blip>
          <a:stretch>
            <a:fillRect/>
          </a:stretch>
        </p:blipFill>
        <p:spPr>
          <a:xfrm>
            <a:off x="576125" y="2264675"/>
            <a:ext cx="4836400" cy="2373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7"/>
          <p:cNvSpPr txBox="1"/>
          <p:nvPr/>
        </p:nvSpPr>
        <p:spPr>
          <a:xfrm>
            <a:off x="576125" y="383825"/>
            <a:ext cx="7139400" cy="3000000"/>
          </a:xfrm>
          <a:prstGeom prst="rect">
            <a:avLst/>
          </a:prstGeom>
          <a:noFill/>
          <a:ln>
            <a:noFill/>
          </a:ln>
        </p:spPr>
        <p:txBody>
          <a:bodyPr anchorCtr="0" anchor="t" bIns="91425" lIns="91425" spcFirstLastPara="1" rIns="91425" wrap="square" tIns="91425">
            <a:noAutofit/>
          </a:bodyPr>
          <a:lstStyle/>
          <a:p>
            <a:pPr indent="-228600" lvl="0" marL="0" rtl="0" algn="l">
              <a:lnSpc>
                <a:spcPct val="115000"/>
              </a:lnSpc>
              <a:spcBef>
                <a:spcPts val="1200"/>
              </a:spcBef>
              <a:spcAft>
                <a:spcPts val="0"/>
              </a:spcAft>
              <a:buNone/>
            </a:pPr>
            <a:r>
              <a:t/>
            </a:r>
            <a:endParaRPr sz="1800"/>
          </a:p>
          <a:p>
            <a:pPr indent="-228600" lvl="0" marL="0" rtl="0" algn="l">
              <a:lnSpc>
                <a:spcPct val="115000"/>
              </a:lnSpc>
              <a:spcBef>
                <a:spcPts val="1200"/>
              </a:spcBef>
              <a:spcAft>
                <a:spcPts val="0"/>
              </a:spcAft>
              <a:buNone/>
            </a:pPr>
            <a:r>
              <a:rPr lang="en" sz="1800"/>
              <a:t>2. Create Cube as environment</a:t>
            </a:r>
            <a:endParaRPr sz="1800"/>
          </a:p>
          <a:p>
            <a:pPr indent="-228600" lvl="0" marL="0" rtl="0" algn="l">
              <a:lnSpc>
                <a:spcPct val="115000"/>
              </a:lnSpc>
              <a:spcBef>
                <a:spcPts val="1200"/>
              </a:spcBef>
              <a:spcAft>
                <a:spcPts val="0"/>
              </a:spcAft>
              <a:buNone/>
            </a:pPr>
            <a:r>
              <a:rPr lang="en" sz="1600"/>
              <a:t>	</a:t>
            </a:r>
            <a:r>
              <a:rPr lang="en" sz="1600"/>
              <a:t>Membuat Cube dari texture CubeMap yang sudah ada, cube ini seolah-olah akan menjadi lingkungan sekitar</a:t>
            </a:r>
            <a:endParaRPr sz="1600"/>
          </a:p>
          <a:p>
            <a:pPr indent="-228600" lvl="0" marL="0" rtl="0" algn="l">
              <a:lnSpc>
                <a:spcPct val="115000"/>
              </a:lnSpc>
              <a:spcBef>
                <a:spcPts val="1200"/>
              </a:spcBef>
              <a:spcAft>
                <a:spcPts val="1200"/>
              </a:spcAft>
              <a:buNone/>
            </a:pPr>
            <a:r>
              <a:t/>
            </a:r>
            <a:endParaRPr sz="1800"/>
          </a:p>
        </p:txBody>
      </p:sp>
      <p:pic>
        <p:nvPicPr>
          <p:cNvPr id="281" name="Google Shape;281;p37"/>
          <p:cNvPicPr preferRelativeResize="0"/>
          <p:nvPr/>
        </p:nvPicPr>
        <p:blipFill>
          <a:blip r:embed="rId3">
            <a:alphaModFix/>
          </a:blip>
          <a:stretch>
            <a:fillRect/>
          </a:stretch>
        </p:blipFill>
        <p:spPr>
          <a:xfrm>
            <a:off x="576125" y="2192775"/>
            <a:ext cx="5546500" cy="2183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8"/>
          <p:cNvSpPr txBox="1"/>
          <p:nvPr/>
        </p:nvSpPr>
        <p:spPr>
          <a:xfrm>
            <a:off x="576125" y="383825"/>
            <a:ext cx="7139400" cy="3000000"/>
          </a:xfrm>
          <a:prstGeom prst="rect">
            <a:avLst/>
          </a:prstGeom>
          <a:noFill/>
          <a:ln>
            <a:noFill/>
          </a:ln>
        </p:spPr>
        <p:txBody>
          <a:bodyPr anchorCtr="0" anchor="t" bIns="91425" lIns="91425" spcFirstLastPara="1" rIns="91425" wrap="square" tIns="91425">
            <a:noAutofit/>
          </a:bodyPr>
          <a:lstStyle/>
          <a:p>
            <a:pPr indent="-228600" lvl="0" marL="0" rtl="0" algn="l">
              <a:lnSpc>
                <a:spcPct val="115000"/>
              </a:lnSpc>
              <a:spcBef>
                <a:spcPts val="1200"/>
              </a:spcBef>
              <a:spcAft>
                <a:spcPts val="0"/>
              </a:spcAft>
              <a:buNone/>
            </a:pPr>
            <a:r>
              <a:t/>
            </a:r>
            <a:endParaRPr sz="1800"/>
          </a:p>
          <a:p>
            <a:pPr indent="-228600" lvl="0" marL="0" rtl="0" algn="l">
              <a:lnSpc>
                <a:spcPct val="115000"/>
              </a:lnSpc>
              <a:spcBef>
                <a:spcPts val="1200"/>
              </a:spcBef>
              <a:spcAft>
                <a:spcPts val="0"/>
              </a:spcAft>
              <a:buNone/>
            </a:pPr>
            <a:r>
              <a:rPr lang="en" sz="1800"/>
              <a:t>3. Apply cubemap texture to object</a:t>
            </a:r>
            <a:endParaRPr sz="1800"/>
          </a:p>
          <a:p>
            <a:pPr indent="-228600" lvl="0" marL="0" rtl="0" algn="l">
              <a:lnSpc>
                <a:spcPct val="115000"/>
              </a:lnSpc>
              <a:spcBef>
                <a:spcPts val="1200"/>
              </a:spcBef>
              <a:spcAft>
                <a:spcPts val="0"/>
              </a:spcAft>
              <a:buNone/>
            </a:pPr>
            <a:r>
              <a:rPr lang="en" sz="1600"/>
              <a:t>	</a:t>
            </a:r>
            <a:r>
              <a:rPr lang="en" sz="1600"/>
              <a:t>Gunakan CubeMap sebagai texture dari sebuah benda. Dengan menggunakan texture cubemap berupa gambar lingkungan sekitar, maka benda akan terlihat seolah-olah memantulkan gambar lingkungan sekitar.</a:t>
            </a:r>
            <a:endParaRPr sz="1600"/>
          </a:p>
          <a:p>
            <a:pPr indent="-228600" lvl="0" marL="0" rtl="0" algn="l">
              <a:lnSpc>
                <a:spcPct val="115000"/>
              </a:lnSpc>
              <a:spcBef>
                <a:spcPts val="1200"/>
              </a:spcBef>
              <a:spcAft>
                <a:spcPts val="1200"/>
              </a:spcAft>
              <a:buNone/>
            </a:pPr>
            <a:r>
              <a:t/>
            </a:r>
            <a:endParaRPr sz="1800"/>
          </a:p>
        </p:txBody>
      </p:sp>
      <p:pic>
        <p:nvPicPr>
          <p:cNvPr id="287" name="Google Shape;287;p38"/>
          <p:cNvPicPr preferRelativeResize="0"/>
          <p:nvPr/>
        </p:nvPicPr>
        <p:blipFill>
          <a:blip r:embed="rId3">
            <a:alphaModFix/>
          </a:blip>
          <a:stretch>
            <a:fillRect/>
          </a:stretch>
        </p:blipFill>
        <p:spPr>
          <a:xfrm>
            <a:off x="689775" y="2456600"/>
            <a:ext cx="5951050" cy="2055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id="292" name="Google Shape;292;p39"/>
          <p:cNvPicPr preferRelativeResize="0"/>
          <p:nvPr/>
        </p:nvPicPr>
        <p:blipFill>
          <a:blip r:embed="rId3">
            <a:alphaModFix/>
          </a:blip>
          <a:stretch>
            <a:fillRect/>
          </a:stretch>
        </p:blipFill>
        <p:spPr>
          <a:xfrm>
            <a:off x="1724528" y="472100"/>
            <a:ext cx="5472850" cy="4199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0"/>
          <p:cNvSpPr txBox="1"/>
          <p:nvPr/>
        </p:nvSpPr>
        <p:spPr>
          <a:xfrm>
            <a:off x="576125" y="383825"/>
            <a:ext cx="7139400" cy="3000000"/>
          </a:xfrm>
          <a:prstGeom prst="rect">
            <a:avLst/>
          </a:prstGeom>
          <a:noFill/>
          <a:ln>
            <a:noFill/>
          </a:ln>
        </p:spPr>
        <p:txBody>
          <a:bodyPr anchorCtr="0" anchor="t" bIns="91425" lIns="91425" spcFirstLastPara="1" rIns="91425" wrap="square" tIns="91425">
            <a:noAutofit/>
          </a:bodyPr>
          <a:lstStyle/>
          <a:p>
            <a:pPr indent="-228600" lvl="0" marL="0" rtl="0" algn="l">
              <a:lnSpc>
                <a:spcPct val="115000"/>
              </a:lnSpc>
              <a:spcBef>
                <a:spcPts val="1200"/>
              </a:spcBef>
              <a:spcAft>
                <a:spcPts val="0"/>
              </a:spcAft>
              <a:buNone/>
            </a:pPr>
            <a:r>
              <a:rPr lang="en" sz="1800"/>
              <a:t>   Dynamic</a:t>
            </a:r>
            <a:r>
              <a:rPr lang="en" sz="1800"/>
              <a:t> Reflection</a:t>
            </a:r>
            <a:endParaRPr sz="1800"/>
          </a:p>
          <a:p>
            <a:pPr indent="-228600" lvl="0" marL="0" rtl="0" algn="l">
              <a:lnSpc>
                <a:spcPct val="115000"/>
              </a:lnSpc>
              <a:spcBef>
                <a:spcPts val="1200"/>
              </a:spcBef>
              <a:spcAft>
                <a:spcPts val="0"/>
              </a:spcAft>
              <a:buNone/>
            </a:pPr>
            <a:r>
              <a:rPr lang="en" sz="1700"/>
              <a:t>   Tambahkan CubeCamera</a:t>
            </a:r>
            <a:endParaRPr sz="1700"/>
          </a:p>
          <a:p>
            <a:pPr indent="-228600" lvl="0" marL="0" rtl="0" algn="l">
              <a:lnSpc>
                <a:spcPct val="115000"/>
              </a:lnSpc>
              <a:spcBef>
                <a:spcPts val="1200"/>
              </a:spcBef>
              <a:spcAft>
                <a:spcPts val="0"/>
              </a:spcAft>
              <a:buNone/>
            </a:pPr>
            <a:r>
              <a:t/>
            </a:r>
            <a:endParaRPr sz="1700"/>
          </a:p>
          <a:p>
            <a:pPr indent="-228600" lvl="0" marL="0" rtl="0" algn="l">
              <a:lnSpc>
                <a:spcPct val="115000"/>
              </a:lnSpc>
              <a:spcBef>
                <a:spcPts val="1200"/>
              </a:spcBef>
              <a:spcAft>
                <a:spcPts val="0"/>
              </a:spcAft>
              <a:buNone/>
            </a:pPr>
            <a:r>
              <a:t/>
            </a:r>
            <a:endParaRPr sz="1700"/>
          </a:p>
          <a:p>
            <a:pPr indent="0" lvl="0" marL="0" rtl="0" algn="l">
              <a:lnSpc>
                <a:spcPct val="115000"/>
              </a:lnSpc>
              <a:spcBef>
                <a:spcPts val="1200"/>
              </a:spcBef>
              <a:spcAft>
                <a:spcPts val="0"/>
              </a:spcAft>
              <a:buNone/>
            </a:pPr>
            <a:r>
              <a:rPr lang="en" sz="1700"/>
              <a:t>Kita samakan posisi cube camera dengan object yang ingin memiliki dynamic reflection, lalu kita masukan ke envMap. </a:t>
            </a:r>
            <a:endParaRPr sz="1700"/>
          </a:p>
          <a:p>
            <a:pPr indent="-228600" lvl="0" marL="0" rtl="0" algn="l">
              <a:lnSpc>
                <a:spcPct val="115000"/>
              </a:lnSpc>
              <a:spcBef>
                <a:spcPts val="1200"/>
              </a:spcBef>
              <a:spcAft>
                <a:spcPts val="1200"/>
              </a:spcAft>
              <a:buNone/>
            </a:pPr>
            <a:r>
              <a:t/>
            </a:r>
            <a:endParaRPr sz="1700"/>
          </a:p>
        </p:txBody>
      </p:sp>
      <p:pic>
        <p:nvPicPr>
          <p:cNvPr id="298" name="Google Shape;298;p40"/>
          <p:cNvPicPr preferRelativeResize="0"/>
          <p:nvPr/>
        </p:nvPicPr>
        <p:blipFill>
          <a:blip r:embed="rId3">
            <a:alphaModFix/>
          </a:blip>
          <a:stretch>
            <a:fillRect/>
          </a:stretch>
        </p:blipFill>
        <p:spPr>
          <a:xfrm>
            <a:off x="576125" y="1540225"/>
            <a:ext cx="6870775" cy="685700"/>
          </a:xfrm>
          <a:prstGeom prst="rect">
            <a:avLst/>
          </a:prstGeom>
          <a:noFill/>
          <a:ln>
            <a:noFill/>
          </a:ln>
        </p:spPr>
      </p:pic>
      <p:pic>
        <p:nvPicPr>
          <p:cNvPr id="299" name="Google Shape;299;p40"/>
          <p:cNvPicPr preferRelativeResize="0"/>
          <p:nvPr/>
        </p:nvPicPr>
        <p:blipFill>
          <a:blip r:embed="rId4">
            <a:alphaModFix/>
          </a:blip>
          <a:stretch>
            <a:fillRect/>
          </a:stretch>
        </p:blipFill>
        <p:spPr>
          <a:xfrm>
            <a:off x="576125" y="3075625"/>
            <a:ext cx="8255828" cy="685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1"/>
          <p:cNvSpPr txBox="1"/>
          <p:nvPr/>
        </p:nvSpPr>
        <p:spPr>
          <a:xfrm>
            <a:off x="652525" y="499025"/>
            <a:ext cx="5566200" cy="145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600"/>
              <a:t>Perbedaan yang utama dari static reflection adalah untuk dynamic reflection, kita set environment map propertynya ke CubeCamera.renderTarget</a:t>
            </a:r>
            <a:endParaRPr sz="1600"/>
          </a:p>
        </p:txBody>
      </p:sp>
      <p:pic>
        <p:nvPicPr>
          <p:cNvPr id="305" name="Google Shape;305;p41"/>
          <p:cNvPicPr preferRelativeResize="0"/>
          <p:nvPr/>
        </p:nvPicPr>
        <p:blipFill>
          <a:blip r:embed="rId3">
            <a:alphaModFix/>
          </a:blip>
          <a:stretch>
            <a:fillRect/>
          </a:stretch>
        </p:blipFill>
        <p:spPr>
          <a:xfrm>
            <a:off x="747375" y="1688700"/>
            <a:ext cx="5936525" cy="2918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5"/>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Loading a Texture</a:t>
            </a:r>
            <a:endParaRPr sz="3100"/>
          </a:p>
          <a:p>
            <a:pPr indent="0" lvl="0" marL="0" rtl="0" algn="ctr">
              <a:spcBef>
                <a:spcPts val="0"/>
              </a:spcBef>
              <a:spcAft>
                <a:spcPts val="0"/>
              </a:spcAft>
              <a:buNone/>
            </a:pPr>
            <a:r>
              <a:rPr lang="en" sz="3100"/>
              <a:t>and</a:t>
            </a:r>
            <a:endParaRPr sz="3100"/>
          </a:p>
          <a:p>
            <a:pPr indent="0" lvl="0" marL="0" rtl="0" algn="ctr">
              <a:spcBef>
                <a:spcPts val="0"/>
              </a:spcBef>
              <a:spcAft>
                <a:spcPts val="0"/>
              </a:spcAft>
              <a:buNone/>
            </a:pPr>
            <a:r>
              <a:rPr lang="en" sz="3100"/>
              <a:t>Applying It to a Mesh</a:t>
            </a:r>
            <a:endParaRPr sz="4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pic>
        <p:nvPicPr>
          <p:cNvPr id="310" name="Google Shape;310;p42"/>
          <p:cNvPicPr preferRelativeResize="0"/>
          <p:nvPr/>
        </p:nvPicPr>
        <p:blipFill>
          <a:blip r:embed="rId3">
            <a:alphaModFix/>
          </a:blip>
          <a:stretch>
            <a:fillRect/>
          </a:stretch>
        </p:blipFill>
        <p:spPr>
          <a:xfrm>
            <a:off x="0" y="-12"/>
            <a:ext cx="5734050" cy="3686175"/>
          </a:xfrm>
          <a:prstGeom prst="rect">
            <a:avLst/>
          </a:prstGeom>
          <a:noFill/>
          <a:ln>
            <a:noFill/>
          </a:ln>
        </p:spPr>
      </p:pic>
      <p:pic>
        <p:nvPicPr>
          <p:cNvPr id="311" name="Google Shape;311;p42"/>
          <p:cNvPicPr preferRelativeResize="0"/>
          <p:nvPr/>
        </p:nvPicPr>
        <p:blipFill>
          <a:blip r:embed="rId4">
            <a:alphaModFix/>
          </a:blip>
          <a:stretch>
            <a:fillRect/>
          </a:stretch>
        </p:blipFill>
        <p:spPr>
          <a:xfrm>
            <a:off x="4294125" y="2799123"/>
            <a:ext cx="4849876" cy="2344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Specular Map</a:t>
            </a:r>
            <a:endParaRPr sz="4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4"/>
          <p:cNvSpPr txBox="1"/>
          <p:nvPr>
            <p:ph idx="1" type="body"/>
          </p:nvPr>
        </p:nvSpPr>
        <p:spPr>
          <a:xfrm>
            <a:off x="646675" y="2401875"/>
            <a:ext cx="3709200" cy="1554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Dalam tangkapan layar ini, kita dapat melihat bahwa lautan disorot dan memantulkan cahaya. Benua benua, sangat gelap dan tidak memantulkan cahaya. Untuk efek ini, kami tidak menggunakan tekstur normal spesifik apapun, tetapi hanya peta normal untuk menampilkan ketinggian.</a:t>
            </a:r>
            <a:endParaRPr/>
          </a:p>
          <a:p>
            <a:pPr indent="0" lvl="0" marL="0" rtl="0" algn="l">
              <a:spcBef>
                <a:spcPts val="1600"/>
              </a:spcBef>
              <a:spcAft>
                <a:spcPts val="1600"/>
              </a:spcAft>
              <a:buNone/>
            </a:pPr>
            <a:r>
              <a:t/>
            </a:r>
            <a:endParaRPr/>
          </a:p>
        </p:txBody>
      </p:sp>
      <p:sp>
        <p:nvSpPr>
          <p:cNvPr id="322" name="Google Shape;322;p44"/>
          <p:cNvSpPr txBox="1"/>
          <p:nvPr>
            <p:ph idx="1" type="body"/>
          </p:nvPr>
        </p:nvSpPr>
        <p:spPr>
          <a:xfrm>
            <a:off x="646675" y="824100"/>
            <a:ext cx="3709200" cy="15036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Dengan Specular Map, kita dapat menentukan peta yang mendefinisikan shininess dan highlight dari suatu material. Misalnya, dalam tangkapan layar berikut, kami telah menggunakan peta specular bersama dengan peta normal untuk membuat bola dunia.</a:t>
            </a:r>
            <a:endParaRPr/>
          </a:p>
        </p:txBody>
      </p:sp>
      <p:pic>
        <p:nvPicPr>
          <p:cNvPr id="323" name="Google Shape;323;p44"/>
          <p:cNvPicPr preferRelativeResize="0"/>
          <p:nvPr/>
        </p:nvPicPr>
        <p:blipFill rotWithShape="1">
          <a:blip r:embed="rId3">
            <a:alphaModFix/>
          </a:blip>
          <a:srcRect b="0" l="19274" r="19942" t="10466"/>
          <a:stretch/>
        </p:blipFill>
        <p:spPr>
          <a:xfrm>
            <a:off x="4747825" y="667705"/>
            <a:ext cx="3658901" cy="3463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5"/>
          <p:cNvSpPr txBox="1"/>
          <p:nvPr>
            <p:ph idx="1" type="body"/>
          </p:nvPr>
        </p:nvSpPr>
        <p:spPr>
          <a:xfrm>
            <a:off x="734450" y="472525"/>
            <a:ext cx="3686100" cy="15183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Pada dasarnya, yang terjadi adalah semakin tinggi nilai piksel (dari hitam menjadi putih), permukaan yang lebih mengkilap akan muncul. Peta specular biasanya digunakan bersama dengan properti specular yang dapat kita gunakan untuk menentukan warna refleksi. </a:t>
            </a:r>
            <a:endParaRPr/>
          </a:p>
          <a:p>
            <a:pPr indent="0" lvl="0" marL="0" rtl="0" algn="l">
              <a:spcBef>
                <a:spcPts val="1600"/>
              </a:spcBef>
              <a:spcAft>
                <a:spcPts val="1600"/>
              </a:spcAft>
              <a:buNone/>
            </a:pPr>
            <a:r>
              <a:t/>
            </a:r>
            <a:endParaRPr/>
          </a:p>
        </p:txBody>
      </p:sp>
      <p:sp>
        <p:nvSpPr>
          <p:cNvPr id="329" name="Google Shape;329;p45"/>
          <p:cNvSpPr txBox="1"/>
          <p:nvPr>
            <p:ph idx="2" type="body"/>
          </p:nvPr>
        </p:nvSpPr>
        <p:spPr>
          <a:xfrm>
            <a:off x="4675475" y="2110425"/>
            <a:ext cx="3992100" cy="228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var </a:t>
            </a:r>
            <a:r>
              <a:rPr lang="en"/>
              <a:t>s</a:t>
            </a:r>
            <a:r>
              <a:rPr lang="en"/>
              <a:t>pecularTexture = THREE.ImageUtils.loadTexture</a:t>
            </a:r>
            <a:endParaRPr/>
          </a:p>
          <a:p>
            <a:pPr indent="457200" lvl="0" marL="0" rtl="0" algn="l">
              <a:lnSpc>
                <a:spcPct val="115000"/>
              </a:lnSpc>
              <a:spcBef>
                <a:spcPts val="0"/>
              </a:spcBef>
              <a:spcAft>
                <a:spcPts val="0"/>
              </a:spcAft>
              <a:buNone/>
            </a:pPr>
            <a:r>
              <a:rPr lang="en"/>
              <a:t>("../assets/ textures/planets/EarthSpec.png");</a:t>
            </a:r>
            <a:endParaRPr/>
          </a:p>
          <a:p>
            <a:pPr indent="0" lvl="0" marL="0" rtl="0" algn="l">
              <a:lnSpc>
                <a:spcPct val="115000"/>
              </a:lnSpc>
              <a:spcBef>
                <a:spcPts val="0"/>
              </a:spcBef>
              <a:spcAft>
                <a:spcPts val="0"/>
              </a:spcAft>
              <a:buNone/>
            </a:pPr>
            <a:r>
              <a:rPr lang="en"/>
              <a:t>var normalTexture = THREE.ImageUtils.loadTexture</a:t>
            </a:r>
            <a:endParaRPr/>
          </a:p>
          <a:p>
            <a:pPr indent="457200" lvl="0" marL="0" rtl="0" algn="l">
              <a:lnSpc>
                <a:spcPct val="115000"/>
              </a:lnSpc>
              <a:spcBef>
                <a:spcPts val="0"/>
              </a:spcBef>
              <a:spcAft>
                <a:spcPts val="0"/>
              </a:spcAft>
              <a:buNone/>
            </a:pPr>
            <a:r>
              <a:rPr lang="en"/>
              <a:t>("../assets/   textures/planets/EarthNormal.png");</a:t>
            </a:r>
            <a:endParaRPr/>
          </a:p>
          <a:p>
            <a:pPr indent="0" lvl="0" marL="0" rtl="0" algn="l">
              <a:lnSpc>
                <a:spcPct val="115000"/>
              </a:lnSpc>
              <a:spcBef>
                <a:spcPts val="0"/>
              </a:spcBef>
              <a:spcAft>
                <a:spcPts val="0"/>
              </a:spcAft>
              <a:buNone/>
            </a:pPr>
            <a:r>
              <a:rPr lang="en"/>
              <a:t>var planetMaterial = new THREE.MeshPhongMaterial(); planetMaterial.specularMap = specularTexture; planetMaterial.specular = new THREE.Color( 0xff0000 ); planetMaterial.shininess = 1;</a:t>
            </a:r>
            <a:endParaRPr/>
          </a:p>
          <a:p>
            <a:pPr indent="0" lvl="0" marL="0" rtl="0" algn="l">
              <a:lnSpc>
                <a:spcPct val="115000"/>
              </a:lnSpc>
              <a:spcBef>
                <a:spcPts val="0"/>
              </a:spcBef>
              <a:spcAft>
                <a:spcPts val="0"/>
              </a:spcAft>
              <a:buNone/>
            </a:pPr>
            <a:r>
              <a:rPr lang="en"/>
              <a:t>planetMaterial.normalMap = normalTexture;</a:t>
            </a:r>
            <a:endParaRPr/>
          </a:p>
        </p:txBody>
      </p:sp>
      <p:pic>
        <p:nvPicPr>
          <p:cNvPr id="330" name="Google Shape;330;p45"/>
          <p:cNvPicPr preferRelativeResize="0"/>
          <p:nvPr/>
        </p:nvPicPr>
        <p:blipFill>
          <a:blip r:embed="rId3">
            <a:alphaModFix/>
          </a:blip>
          <a:stretch>
            <a:fillRect/>
          </a:stretch>
        </p:blipFill>
        <p:spPr>
          <a:xfrm>
            <a:off x="629188" y="2276587"/>
            <a:ext cx="3896624" cy="1955475"/>
          </a:xfrm>
          <a:prstGeom prst="rect">
            <a:avLst/>
          </a:prstGeom>
          <a:noFill/>
          <a:ln>
            <a:noFill/>
          </a:ln>
        </p:spPr>
      </p:pic>
      <p:pic>
        <p:nvPicPr>
          <p:cNvPr id="331" name="Google Shape;331;p45"/>
          <p:cNvPicPr preferRelativeResize="0"/>
          <p:nvPr/>
        </p:nvPicPr>
        <p:blipFill rotWithShape="1">
          <a:blip r:embed="rId4">
            <a:alphaModFix/>
          </a:blip>
          <a:srcRect b="-18140" l="159650" r="-159650" t="18140"/>
          <a:stretch/>
        </p:blipFill>
        <p:spPr>
          <a:xfrm>
            <a:off x="7114050" y="778375"/>
            <a:ext cx="1140550" cy="1332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6"/>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UV Mapping</a:t>
            </a:r>
            <a:endParaRPr sz="3100"/>
          </a:p>
          <a:p>
            <a:pPr indent="0" lvl="0" marL="0" rtl="0" algn="ctr">
              <a:spcBef>
                <a:spcPts val="0"/>
              </a:spcBef>
              <a:spcAft>
                <a:spcPts val="0"/>
              </a:spcAft>
              <a:buNone/>
            </a:pPr>
            <a:r>
              <a:t/>
            </a:r>
            <a:endParaRPr sz="3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pic>
        <p:nvPicPr>
          <p:cNvPr id="341" name="Google Shape;341;p47"/>
          <p:cNvPicPr preferRelativeResize="0"/>
          <p:nvPr/>
        </p:nvPicPr>
        <p:blipFill>
          <a:blip r:embed="rId3">
            <a:alphaModFix/>
          </a:blip>
          <a:stretch>
            <a:fillRect/>
          </a:stretch>
        </p:blipFill>
        <p:spPr>
          <a:xfrm>
            <a:off x="593829" y="2984075"/>
            <a:ext cx="3562300" cy="1582225"/>
          </a:xfrm>
          <a:prstGeom prst="rect">
            <a:avLst/>
          </a:prstGeom>
          <a:noFill/>
          <a:ln>
            <a:noFill/>
          </a:ln>
        </p:spPr>
      </p:pic>
      <p:pic>
        <p:nvPicPr>
          <p:cNvPr id="342" name="Google Shape;342;p47"/>
          <p:cNvPicPr preferRelativeResize="0"/>
          <p:nvPr/>
        </p:nvPicPr>
        <p:blipFill>
          <a:blip r:embed="rId4">
            <a:alphaModFix/>
          </a:blip>
          <a:stretch>
            <a:fillRect/>
          </a:stretch>
        </p:blipFill>
        <p:spPr>
          <a:xfrm>
            <a:off x="4856269" y="2984075"/>
            <a:ext cx="3687451" cy="1701175"/>
          </a:xfrm>
          <a:prstGeom prst="rect">
            <a:avLst/>
          </a:prstGeom>
          <a:noFill/>
          <a:ln>
            <a:noFill/>
          </a:ln>
        </p:spPr>
      </p:pic>
      <p:sp>
        <p:nvSpPr>
          <p:cNvPr id="343" name="Google Shape;343;p47"/>
          <p:cNvSpPr txBox="1"/>
          <p:nvPr/>
        </p:nvSpPr>
        <p:spPr>
          <a:xfrm>
            <a:off x="640200" y="1600650"/>
            <a:ext cx="7863600" cy="810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Menentukan bagian tekstur mana yang kita inginkan di side tertentu</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Diimplementasikan dengan properti pada geometry yang bernama</a:t>
            </a:r>
            <a:endParaRPr>
              <a:latin typeface="Calibri"/>
              <a:ea typeface="Calibri"/>
              <a:cs typeface="Calibri"/>
              <a:sym typeface="Calibri"/>
            </a:endParaRPr>
          </a:p>
          <a:p>
            <a:pPr indent="0" lvl="0" marL="457200" rtl="0" algn="l">
              <a:spcBef>
                <a:spcPts val="0"/>
              </a:spcBef>
              <a:spcAft>
                <a:spcPts val="0"/>
              </a:spcAft>
              <a:buNone/>
            </a:pPr>
            <a:r>
              <a:rPr b="1" lang="en">
                <a:latin typeface="Calibri"/>
                <a:ea typeface="Calibri"/>
                <a:cs typeface="Calibri"/>
                <a:sym typeface="Calibri"/>
              </a:rPr>
              <a:t>faceVertexUvs</a:t>
            </a:r>
            <a:endParaRPr b="1">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344" name="Google Shape;344;p47"/>
          <p:cNvSpPr txBox="1"/>
          <p:nvPr/>
        </p:nvSpPr>
        <p:spPr>
          <a:xfrm>
            <a:off x="640200" y="388950"/>
            <a:ext cx="7863600" cy="810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lang="en" sz="3100">
                <a:solidFill>
                  <a:schemeClr val="lt1"/>
                </a:solidFill>
                <a:latin typeface="Nunito"/>
                <a:ea typeface="Nunito"/>
                <a:cs typeface="Nunito"/>
                <a:sym typeface="Nunito"/>
              </a:rPr>
              <a:t>UV Mapping</a:t>
            </a:r>
            <a:endParaRPr>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48"/>
          <p:cNvPicPr preferRelativeResize="0"/>
          <p:nvPr/>
        </p:nvPicPr>
        <p:blipFill>
          <a:blip r:embed="rId3">
            <a:alphaModFix/>
          </a:blip>
          <a:stretch>
            <a:fillRect/>
          </a:stretch>
        </p:blipFill>
        <p:spPr>
          <a:xfrm>
            <a:off x="274500" y="265347"/>
            <a:ext cx="3801950" cy="1298400"/>
          </a:xfrm>
          <a:prstGeom prst="rect">
            <a:avLst/>
          </a:prstGeom>
          <a:noFill/>
          <a:ln>
            <a:noFill/>
          </a:ln>
        </p:spPr>
      </p:pic>
      <p:sp>
        <p:nvSpPr>
          <p:cNvPr id="350" name="Google Shape;350;p48"/>
          <p:cNvSpPr txBox="1"/>
          <p:nvPr/>
        </p:nvSpPr>
        <p:spPr>
          <a:xfrm>
            <a:off x="0" y="1629450"/>
            <a:ext cx="4020000" cy="1540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Untuk setiap i pada geometry.faceVertexUvs[0][i] adalah berisi 3 koordinat (x,y) yang mana menentukan titik mana yang akan kita gunakan. Dimana setiap i nantinya akan membentuk sebuah segitiga pada salah satu side.</a:t>
            </a:r>
            <a:endParaRPr>
              <a:latin typeface="Comic Sans MS"/>
              <a:ea typeface="Comic Sans MS"/>
              <a:cs typeface="Comic Sans MS"/>
              <a:sym typeface="Comic Sans MS"/>
            </a:endParaRPr>
          </a:p>
        </p:txBody>
      </p:sp>
      <p:pic>
        <p:nvPicPr>
          <p:cNvPr id="351" name="Google Shape;351;p48"/>
          <p:cNvPicPr preferRelativeResize="0"/>
          <p:nvPr/>
        </p:nvPicPr>
        <p:blipFill>
          <a:blip r:embed="rId4">
            <a:alphaModFix/>
          </a:blip>
          <a:stretch>
            <a:fillRect/>
          </a:stretch>
        </p:blipFill>
        <p:spPr>
          <a:xfrm>
            <a:off x="5571487" y="204925"/>
            <a:ext cx="3363082" cy="2518000"/>
          </a:xfrm>
          <a:prstGeom prst="rect">
            <a:avLst/>
          </a:prstGeom>
          <a:noFill/>
          <a:ln>
            <a:noFill/>
          </a:ln>
        </p:spPr>
      </p:pic>
      <p:sp>
        <p:nvSpPr>
          <p:cNvPr id="352" name="Google Shape;352;p48"/>
          <p:cNvSpPr txBox="1"/>
          <p:nvPr/>
        </p:nvSpPr>
        <p:spPr>
          <a:xfrm>
            <a:off x="0" y="3322350"/>
            <a:ext cx="4020000" cy="1540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Jika pada </a:t>
            </a:r>
            <a:r>
              <a:rPr lang="en">
                <a:latin typeface="Comic Sans MS"/>
                <a:ea typeface="Comic Sans MS"/>
                <a:cs typeface="Comic Sans MS"/>
                <a:sym typeface="Comic Sans MS"/>
              </a:rPr>
              <a:t>faceVertexUvs[0][1]</a:t>
            </a:r>
            <a:r>
              <a:rPr lang="en">
                <a:latin typeface="Comic Sans MS"/>
                <a:ea typeface="Comic Sans MS"/>
                <a:cs typeface="Comic Sans MS"/>
                <a:sym typeface="Comic Sans MS"/>
              </a:rPr>
              <a:t> kita komen, maka yang terbentuk hanyalah sebuah segitiga. Sehingga nantinya kita dapat mengisi faceVertexUvs[0][i] dengan i=0 hingga i=11</a:t>
            </a:r>
            <a:endParaRPr>
              <a:latin typeface="Comic Sans MS"/>
              <a:ea typeface="Comic Sans MS"/>
              <a:cs typeface="Comic Sans MS"/>
              <a:sym typeface="Comic Sans MS"/>
            </a:endParaRPr>
          </a:p>
        </p:txBody>
      </p:sp>
      <p:pic>
        <p:nvPicPr>
          <p:cNvPr id="353" name="Google Shape;353;p48"/>
          <p:cNvPicPr preferRelativeResize="0"/>
          <p:nvPr/>
        </p:nvPicPr>
        <p:blipFill>
          <a:blip r:embed="rId5">
            <a:alphaModFix/>
          </a:blip>
          <a:stretch>
            <a:fillRect/>
          </a:stretch>
        </p:blipFill>
        <p:spPr>
          <a:xfrm>
            <a:off x="6214038" y="2806625"/>
            <a:ext cx="2720550" cy="2118725"/>
          </a:xfrm>
          <a:prstGeom prst="rect">
            <a:avLst/>
          </a:prstGeom>
          <a:noFill/>
          <a:ln>
            <a:noFill/>
          </a:ln>
        </p:spPr>
      </p:pic>
      <p:grpSp>
        <p:nvGrpSpPr>
          <p:cNvPr id="354" name="Google Shape;354;p48"/>
          <p:cNvGrpSpPr/>
          <p:nvPr/>
        </p:nvGrpSpPr>
        <p:grpSpPr>
          <a:xfrm>
            <a:off x="4480252" y="2059425"/>
            <a:ext cx="1592937" cy="1592938"/>
            <a:chOff x="2841674" y="1402197"/>
            <a:chExt cx="3460651" cy="3460653"/>
          </a:xfrm>
        </p:grpSpPr>
        <p:pic>
          <p:nvPicPr>
            <p:cNvPr id="355" name="Google Shape;355;p48"/>
            <p:cNvPicPr preferRelativeResize="0"/>
            <p:nvPr/>
          </p:nvPicPr>
          <p:blipFill>
            <a:blip r:embed="rId6">
              <a:alphaModFix/>
            </a:blip>
            <a:stretch>
              <a:fillRect/>
            </a:stretch>
          </p:blipFill>
          <p:spPr>
            <a:xfrm>
              <a:off x="2841675" y="1402200"/>
              <a:ext cx="3460650" cy="3460650"/>
            </a:xfrm>
            <a:prstGeom prst="rect">
              <a:avLst/>
            </a:prstGeom>
            <a:noFill/>
            <a:ln>
              <a:noFill/>
            </a:ln>
          </p:spPr>
        </p:pic>
        <p:sp>
          <p:nvSpPr>
            <p:cNvPr id="356" name="Google Shape;356;p48"/>
            <p:cNvSpPr/>
            <p:nvPr/>
          </p:nvSpPr>
          <p:spPr>
            <a:xfrm flipH="1" rot="10800000">
              <a:off x="2841674" y="1402197"/>
              <a:ext cx="2354400" cy="2188500"/>
            </a:xfrm>
            <a:prstGeom prst="rtTriangl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8"/>
            <p:cNvSpPr/>
            <p:nvPr/>
          </p:nvSpPr>
          <p:spPr>
            <a:xfrm rot="-5400000">
              <a:off x="2925775" y="1329625"/>
              <a:ext cx="2174700" cy="2330100"/>
            </a:xfrm>
            <a:prstGeom prst="rtTriangl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9"/>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Repeat Wrapping</a:t>
            </a:r>
            <a:endParaRPr sz="4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id="367" name="Google Shape;367;p50"/>
          <p:cNvPicPr preferRelativeResize="0"/>
          <p:nvPr/>
        </p:nvPicPr>
        <p:blipFill rotWithShape="1">
          <a:blip r:embed="rId3">
            <a:alphaModFix/>
          </a:blip>
          <a:srcRect b="18428" l="55194" r="10104" t="29439"/>
          <a:stretch/>
        </p:blipFill>
        <p:spPr>
          <a:xfrm>
            <a:off x="5304671" y="477488"/>
            <a:ext cx="1999303" cy="1930376"/>
          </a:xfrm>
          <a:prstGeom prst="rect">
            <a:avLst/>
          </a:prstGeom>
          <a:noFill/>
          <a:ln>
            <a:noFill/>
          </a:ln>
        </p:spPr>
      </p:pic>
      <p:pic>
        <p:nvPicPr>
          <p:cNvPr id="368" name="Google Shape;368;p50"/>
          <p:cNvPicPr preferRelativeResize="0"/>
          <p:nvPr/>
        </p:nvPicPr>
        <p:blipFill rotWithShape="1">
          <a:blip r:embed="rId3">
            <a:alphaModFix/>
          </a:blip>
          <a:srcRect b="23024" l="15098" r="57247" t="29315"/>
          <a:stretch/>
        </p:blipFill>
        <p:spPr>
          <a:xfrm>
            <a:off x="1158350" y="2546213"/>
            <a:ext cx="1913850" cy="2119800"/>
          </a:xfrm>
          <a:prstGeom prst="rect">
            <a:avLst/>
          </a:prstGeom>
          <a:noFill/>
          <a:ln>
            <a:noFill/>
          </a:ln>
        </p:spPr>
      </p:pic>
      <p:sp>
        <p:nvSpPr>
          <p:cNvPr id="369" name="Google Shape;369;p50"/>
          <p:cNvSpPr txBox="1"/>
          <p:nvPr>
            <p:ph idx="1" type="body"/>
          </p:nvPr>
        </p:nvSpPr>
        <p:spPr>
          <a:xfrm>
            <a:off x="3666050" y="2546213"/>
            <a:ext cx="4393200" cy="19305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en"/>
              <a:t>Pada contoh gambar, kita dapat mengontrol bagaimana tekstur akan berulang, dengan code:</a:t>
            </a:r>
            <a:endParaRPr/>
          </a:p>
          <a:p>
            <a:pPr indent="457200" lvl="0" marL="0" rtl="0" algn="just">
              <a:lnSpc>
                <a:spcPct val="115000"/>
              </a:lnSpc>
              <a:spcBef>
                <a:spcPts val="0"/>
              </a:spcBef>
              <a:spcAft>
                <a:spcPts val="0"/>
              </a:spcAft>
              <a:buNone/>
            </a:pPr>
            <a:r>
              <a:rPr b="1" lang="en"/>
              <a:t>cube.material.map.wrapS </a:t>
            </a:r>
            <a:r>
              <a:rPr lang="en"/>
              <a:t>= THREE.RepeatWrapping;</a:t>
            </a:r>
            <a:endParaRPr/>
          </a:p>
          <a:p>
            <a:pPr indent="457200" lvl="0" marL="0" rtl="0" algn="just">
              <a:lnSpc>
                <a:spcPct val="115000"/>
              </a:lnSpc>
              <a:spcBef>
                <a:spcPts val="0"/>
              </a:spcBef>
              <a:spcAft>
                <a:spcPts val="0"/>
              </a:spcAft>
              <a:buNone/>
            </a:pPr>
            <a:r>
              <a:rPr b="1" lang="en"/>
              <a:t>cube.material.map.wrapT</a:t>
            </a:r>
            <a:r>
              <a:rPr lang="en"/>
              <a:t> = THREE.RepeatWrapping;</a:t>
            </a:r>
            <a:endParaRPr/>
          </a:p>
          <a:p>
            <a:pPr indent="0" lvl="0" marL="0" rtl="0" algn="just">
              <a:lnSpc>
                <a:spcPct val="115000"/>
              </a:lnSpc>
              <a:spcBef>
                <a:spcPts val="0"/>
              </a:spcBef>
              <a:spcAft>
                <a:spcPts val="0"/>
              </a:spcAft>
              <a:buNone/>
            </a:pPr>
            <a:r>
              <a:rPr lang="en"/>
              <a:t>Properti wrapS mendefinisikan bagaimana kita ingin tekstur berbentuk di sepanjang sumbu x dan properti wrapT menentukan bagaimana tekstur harus berbentuk di sepanjang sumbu y.</a:t>
            </a:r>
            <a:endParaRPr/>
          </a:p>
          <a:p>
            <a:pPr indent="457200" lvl="0" marL="0" rtl="0" algn="just">
              <a:lnSpc>
                <a:spcPct val="115000"/>
              </a:lnSpc>
              <a:spcBef>
                <a:spcPts val="0"/>
              </a:spcBef>
              <a:spcAft>
                <a:spcPts val="0"/>
              </a:spcAft>
              <a:buNone/>
            </a:pPr>
            <a:r>
              <a:t/>
            </a:r>
            <a:endParaRPr/>
          </a:p>
        </p:txBody>
      </p:sp>
      <p:sp>
        <p:nvSpPr>
          <p:cNvPr id="370" name="Google Shape;370;p50"/>
          <p:cNvSpPr txBox="1"/>
          <p:nvPr>
            <p:ph idx="1" type="body"/>
          </p:nvPr>
        </p:nvSpPr>
        <p:spPr>
          <a:xfrm>
            <a:off x="1084750" y="477488"/>
            <a:ext cx="3709200" cy="1744200"/>
          </a:xfrm>
          <a:prstGeom prst="rect">
            <a:avLst/>
          </a:prstGeom>
        </p:spPr>
        <p:txBody>
          <a:bodyPr anchorCtr="0" anchor="t" bIns="91425" lIns="91425" spcFirstLastPara="1" rIns="91425" wrap="square" tIns="91425">
            <a:noAutofit/>
          </a:bodyPr>
          <a:lstStyle/>
          <a:p>
            <a:pPr indent="457200" lvl="0" marL="0" rtl="0" algn="just">
              <a:spcBef>
                <a:spcPts val="0"/>
              </a:spcBef>
              <a:spcAft>
                <a:spcPts val="1600"/>
              </a:spcAft>
              <a:buNone/>
            </a:pPr>
            <a:r>
              <a:rPr lang="en"/>
              <a:t>Pada Three.js, tekstur diterapkan pada geometri secara keseluruhan. Misal, kubus setiap sisinya akan mempunyai sebuah tekstur utuh, dan untuk bola mempunyai sebuah tekstur utuh menyelimuti sekeliling bola. Tetapi, tekstur ini dapat diatur agar dalam sebuah geometri dapat menggambarkan tekstur yang berulang.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1"/>
          <p:cNvSpPr txBox="1"/>
          <p:nvPr>
            <p:ph idx="1" type="body"/>
          </p:nvPr>
        </p:nvSpPr>
        <p:spPr>
          <a:xfrm>
            <a:off x="819150" y="454125"/>
            <a:ext cx="3321300" cy="19383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en"/>
              <a:t>Three.js menyediakan dua opsi untuk ini, yaitu sebagai berikut:</a:t>
            </a:r>
            <a:endParaRPr/>
          </a:p>
          <a:p>
            <a:pPr indent="0" lvl="0" marL="0" rtl="0" algn="just">
              <a:spcBef>
                <a:spcPts val="0"/>
              </a:spcBef>
              <a:spcAft>
                <a:spcPts val="0"/>
              </a:spcAft>
              <a:buNone/>
            </a:pPr>
            <a:r>
              <a:rPr lang="en"/>
              <a:t>• THREE.RepeatWrapping memungkinkan tekstur terulang kembali.</a:t>
            </a:r>
            <a:endParaRPr/>
          </a:p>
          <a:p>
            <a:pPr indent="0" lvl="0" marL="0" rtl="0" algn="just">
              <a:spcBef>
                <a:spcPts val="0"/>
              </a:spcBef>
              <a:spcAft>
                <a:spcPts val="0"/>
              </a:spcAft>
              <a:buNone/>
            </a:pPr>
            <a:r>
              <a:rPr lang="en"/>
              <a:t>• THREE.ClampToEdgeWrapping adalah pengaturan default. ClampToEdgeWrapping, tekstur tidak mengulangi secara keseluruhan, tetapi hanya piksel di tepi yang diulang.</a:t>
            </a:r>
            <a:endParaRPr/>
          </a:p>
          <a:p>
            <a:pPr indent="0" lvl="0" marL="0" rtl="0" algn="just">
              <a:spcBef>
                <a:spcPts val="0"/>
              </a:spcBef>
              <a:spcAft>
                <a:spcPts val="0"/>
              </a:spcAft>
              <a:buNone/>
            </a:pPr>
            <a:r>
              <a:t/>
            </a:r>
            <a:endParaRPr/>
          </a:p>
        </p:txBody>
      </p:sp>
      <p:pic>
        <p:nvPicPr>
          <p:cNvPr id="376" name="Google Shape;376;p51"/>
          <p:cNvPicPr preferRelativeResize="0"/>
          <p:nvPr/>
        </p:nvPicPr>
        <p:blipFill rotWithShape="1">
          <a:blip r:embed="rId3">
            <a:alphaModFix/>
          </a:blip>
          <a:srcRect b="5390" l="10143" r="57240" t="32861"/>
          <a:stretch/>
        </p:blipFill>
        <p:spPr>
          <a:xfrm>
            <a:off x="4490475" y="454123"/>
            <a:ext cx="1849662" cy="1938300"/>
          </a:xfrm>
          <a:prstGeom prst="rect">
            <a:avLst/>
          </a:prstGeom>
          <a:noFill/>
          <a:ln>
            <a:noFill/>
          </a:ln>
        </p:spPr>
      </p:pic>
      <p:pic>
        <p:nvPicPr>
          <p:cNvPr id="377" name="Google Shape;377;p51"/>
          <p:cNvPicPr preferRelativeResize="0"/>
          <p:nvPr/>
        </p:nvPicPr>
        <p:blipFill rotWithShape="1">
          <a:blip r:embed="rId3">
            <a:alphaModFix/>
          </a:blip>
          <a:srcRect b="5390" l="54920" r="10104" t="32861"/>
          <a:stretch/>
        </p:blipFill>
        <p:spPr>
          <a:xfrm>
            <a:off x="819150" y="2473350"/>
            <a:ext cx="2139875" cy="2091151"/>
          </a:xfrm>
          <a:prstGeom prst="rect">
            <a:avLst/>
          </a:prstGeom>
          <a:noFill/>
          <a:ln>
            <a:noFill/>
          </a:ln>
        </p:spPr>
      </p:pic>
      <p:sp>
        <p:nvSpPr>
          <p:cNvPr id="378" name="Google Shape;378;p51"/>
          <p:cNvSpPr txBox="1"/>
          <p:nvPr>
            <p:ph idx="1" type="body"/>
          </p:nvPr>
        </p:nvSpPr>
        <p:spPr>
          <a:xfrm>
            <a:off x="3147075" y="2473350"/>
            <a:ext cx="5557200" cy="2173200"/>
          </a:xfrm>
          <a:prstGeom prst="rect">
            <a:avLst/>
          </a:prstGeom>
        </p:spPr>
        <p:txBody>
          <a:bodyPr anchorCtr="0" anchor="t" bIns="91425" lIns="91425" spcFirstLastPara="1" rIns="91425" wrap="square" tIns="91425">
            <a:noAutofit/>
          </a:bodyPr>
          <a:lstStyle/>
          <a:p>
            <a:pPr indent="457200" lvl="0" marL="0" rtl="0" algn="just">
              <a:lnSpc>
                <a:spcPct val="100000"/>
              </a:lnSpc>
              <a:spcBef>
                <a:spcPts val="0"/>
              </a:spcBef>
              <a:spcAft>
                <a:spcPts val="0"/>
              </a:spcAft>
              <a:buNone/>
            </a:pPr>
            <a:r>
              <a:rPr lang="en"/>
              <a:t>Jika kita menggunakan THREE.RepeatWrapping, kita dapat mengatur properti repeat seperti yang ditunjukkan pada fragmen kode berikut:</a:t>
            </a:r>
            <a:endParaRPr/>
          </a:p>
          <a:p>
            <a:pPr indent="0" lvl="0" marL="0" rtl="0" algn="ctr">
              <a:lnSpc>
                <a:spcPct val="100000"/>
              </a:lnSpc>
              <a:spcBef>
                <a:spcPts val="0"/>
              </a:spcBef>
              <a:spcAft>
                <a:spcPts val="0"/>
              </a:spcAft>
              <a:buNone/>
            </a:pPr>
            <a:r>
              <a:rPr b="1" lang="en"/>
              <a:t>cube.material.map.repeat.set (repeatX, repeatY);</a:t>
            </a:r>
            <a:endParaRPr b="1"/>
          </a:p>
          <a:p>
            <a:pPr indent="0" lvl="0" marL="0" rtl="0" algn="just">
              <a:lnSpc>
                <a:spcPct val="100000"/>
              </a:lnSpc>
              <a:spcBef>
                <a:spcPts val="0"/>
              </a:spcBef>
              <a:spcAft>
                <a:spcPts val="0"/>
              </a:spcAft>
              <a:buNone/>
            </a:pPr>
            <a:r>
              <a:rPr lang="en"/>
              <a:t>Variabel repeatX mendefinisikan seberapa sering tekstur diulang sepanjang sumbu x dan variabel repeatY mendefinisikan hal yang sama untuk sumbu y. Jika nilai-nilai ini diatur ke 1, tekstur tidak akan terulang; jika mereka diatur ke nilai yang lebih tinggi, kita akan melihat bahwa tekstur akan mulai berulang. Anda juga dapat menggunakan nilai kurang dari 1. Dalam hal ini, Anda dapat melihat bahwa Anda akan memperbesar tekstur. Jika Anda mengatur nilai pengulangan ke nilai negatif, teksturnya akan dicerminkan.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6"/>
          <p:cNvSpPr txBox="1"/>
          <p:nvPr>
            <p:ph type="title"/>
          </p:nvPr>
        </p:nvSpPr>
        <p:spPr>
          <a:xfrm>
            <a:off x="536250" y="590949"/>
            <a:ext cx="6366900" cy="21735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 sz="1800">
                <a:solidFill>
                  <a:srgbClr val="000000"/>
                </a:solidFill>
                <a:latin typeface="Arial"/>
                <a:ea typeface="Arial"/>
                <a:cs typeface="Arial"/>
                <a:sym typeface="Arial"/>
              </a:rPr>
              <a:t>Load Texture</a:t>
            </a:r>
            <a:endParaRPr b="1" sz="18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300">
                <a:solidFill>
                  <a:srgbClr val="000000"/>
                </a:solidFill>
                <a:latin typeface="Arial"/>
                <a:ea typeface="Arial"/>
                <a:cs typeface="Arial"/>
                <a:sym typeface="Arial"/>
              </a:rPr>
              <a:t>-bikin mesh</a:t>
            </a:r>
            <a:endParaRPr sz="13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300">
                <a:solidFill>
                  <a:srgbClr val="000000"/>
                </a:solidFill>
                <a:latin typeface="Arial"/>
                <a:ea typeface="Arial"/>
                <a:cs typeface="Arial"/>
                <a:sym typeface="Arial"/>
              </a:rPr>
              <a:t>-bikin texture loader</a:t>
            </a:r>
            <a:endParaRPr sz="13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300">
                <a:solidFill>
                  <a:srgbClr val="000000"/>
                </a:solidFill>
                <a:latin typeface="Arial"/>
                <a:ea typeface="Arial"/>
                <a:cs typeface="Arial"/>
                <a:sym typeface="Arial"/>
              </a:rPr>
              <a:t>-load gambar </a:t>
            </a:r>
            <a:endParaRPr sz="13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300">
                <a:solidFill>
                  <a:srgbClr val="000000"/>
                </a:solidFill>
                <a:latin typeface="Arial"/>
                <a:ea typeface="Arial"/>
                <a:cs typeface="Arial"/>
                <a:sym typeface="Arial"/>
              </a:rPr>
              <a:t>Bisa menggunakan </a:t>
            </a:r>
            <a:r>
              <a:rPr b="1" lang="en" sz="1300">
                <a:solidFill>
                  <a:srgbClr val="000000"/>
                </a:solidFill>
                <a:latin typeface="Arial"/>
                <a:ea typeface="Arial"/>
                <a:cs typeface="Arial"/>
                <a:sym typeface="Arial"/>
              </a:rPr>
              <a:t>TextureLoader() </a:t>
            </a:r>
            <a:r>
              <a:rPr lang="en" sz="1300">
                <a:solidFill>
                  <a:srgbClr val="000000"/>
                </a:solidFill>
                <a:latin typeface="Arial"/>
                <a:ea typeface="Arial"/>
                <a:cs typeface="Arial"/>
                <a:sym typeface="Arial"/>
              </a:rPr>
              <a:t>atau </a:t>
            </a:r>
            <a:r>
              <a:rPr b="1" lang="en" sz="1300">
                <a:solidFill>
                  <a:srgbClr val="000000"/>
                </a:solidFill>
                <a:latin typeface="Arial"/>
                <a:ea typeface="Arial"/>
                <a:cs typeface="Arial"/>
                <a:sym typeface="Arial"/>
              </a:rPr>
              <a:t>ImageUtils.loadTexture()</a:t>
            </a:r>
            <a:endParaRPr sz="13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3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300">
                <a:solidFill>
                  <a:srgbClr val="000000"/>
                </a:solidFill>
                <a:latin typeface="Arial"/>
                <a:ea typeface="Arial"/>
                <a:cs typeface="Arial"/>
                <a:sym typeface="Arial"/>
              </a:rPr>
              <a:t>Format : PNG, gif, jpg</a:t>
            </a:r>
            <a:endParaRPr/>
          </a:p>
        </p:txBody>
      </p:sp>
      <p:pic>
        <p:nvPicPr>
          <p:cNvPr id="145" name="Google Shape;145;p16"/>
          <p:cNvPicPr preferRelativeResize="0"/>
          <p:nvPr/>
        </p:nvPicPr>
        <p:blipFill>
          <a:blip r:embed="rId3">
            <a:alphaModFix/>
          </a:blip>
          <a:stretch>
            <a:fillRect/>
          </a:stretch>
        </p:blipFill>
        <p:spPr>
          <a:xfrm>
            <a:off x="536250" y="2764450"/>
            <a:ext cx="5734050" cy="449266"/>
          </a:xfrm>
          <a:prstGeom prst="rect">
            <a:avLst/>
          </a:prstGeom>
          <a:noFill/>
          <a:ln>
            <a:noFill/>
          </a:ln>
        </p:spPr>
      </p:pic>
      <p:pic>
        <p:nvPicPr>
          <p:cNvPr id="146" name="Google Shape;146;p16"/>
          <p:cNvPicPr preferRelativeResize="0"/>
          <p:nvPr/>
        </p:nvPicPr>
        <p:blipFill>
          <a:blip r:embed="rId4">
            <a:alphaModFix/>
          </a:blip>
          <a:stretch>
            <a:fillRect/>
          </a:stretch>
        </p:blipFill>
        <p:spPr>
          <a:xfrm>
            <a:off x="536250" y="3415975"/>
            <a:ext cx="7426125" cy="1344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2"/>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Using the Canvas as a Texture</a:t>
            </a:r>
            <a:endParaRPr sz="3100"/>
          </a:p>
          <a:p>
            <a:pPr indent="0" lvl="0" marL="0" rtl="0" algn="ctr">
              <a:spcBef>
                <a:spcPts val="0"/>
              </a:spcBef>
              <a:spcAft>
                <a:spcPts val="0"/>
              </a:spcAft>
              <a:buNone/>
            </a:pPr>
            <a:r>
              <a:t/>
            </a:r>
            <a:endParaRPr sz="31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3"/>
          <p:cNvSpPr txBox="1"/>
          <p:nvPr/>
        </p:nvSpPr>
        <p:spPr>
          <a:xfrm>
            <a:off x="182875" y="610200"/>
            <a:ext cx="6565500" cy="810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Menggunakan library </a:t>
            </a:r>
            <a:r>
              <a:rPr b="1" lang="en">
                <a:latin typeface="Comic Sans MS"/>
                <a:ea typeface="Comic Sans MS"/>
                <a:cs typeface="Comic Sans MS"/>
                <a:sym typeface="Comic Sans MS"/>
              </a:rPr>
              <a:t>Literally</a:t>
            </a:r>
            <a:r>
              <a:rPr lang="en">
                <a:latin typeface="Comic Sans MS"/>
                <a:ea typeface="Comic Sans MS"/>
                <a:cs typeface="Comic Sans MS"/>
                <a:sym typeface="Comic Sans MS"/>
              </a:rPr>
              <a:t> agar dapat bersifat interaktif</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Apapun yang kita gambar akan langsung menjadi tekstur objek kita</a:t>
            </a:r>
            <a:endParaRPr>
              <a:latin typeface="Comic Sans MS"/>
              <a:ea typeface="Comic Sans MS"/>
              <a:cs typeface="Comic Sans MS"/>
              <a:sym typeface="Comic Sans MS"/>
            </a:endParaRPr>
          </a:p>
        </p:txBody>
      </p:sp>
      <p:pic>
        <p:nvPicPr>
          <p:cNvPr id="389" name="Google Shape;389;p53"/>
          <p:cNvPicPr preferRelativeResize="0"/>
          <p:nvPr/>
        </p:nvPicPr>
        <p:blipFill rotWithShape="1">
          <a:blip r:embed="rId3">
            <a:alphaModFix/>
          </a:blip>
          <a:srcRect b="0" l="0" r="0" t="6812"/>
          <a:stretch/>
        </p:blipFill>
        <p:spPr>
          <a:xfrm>
            <a:off x="473375" y="1364650"/>
            <a:ext cx="6309974" cy="31851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54"/>
          <p:cNvSpPr txBox="1"/>
          <p:nvPr>
            <p:ph type="title"/>
          </p:nvPr>
        </p:nvSpPr>
        <p:spPr>
          <a:xfrm>
            <a:off x="1388550" y="249997"/>
            <a:ext cx="6366900" cy="7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Implementasi</a:t>
            </a:r>
            <a:endParaRPr/>
          </a:p>
        </p:txBody>
      </p:sp>
      <p:sp>
        <p:nvSpPr>
          <p:cNvPr id="395" name="Google Shape;395;p54"/>
          <p:cNvSpPr txBox="1"/>
          <p:nvPr/>
        </p:nvSpPr>
        <p:spPr>
          <a:xfrm>
            <a:off x="361250" y="1131925"/>
            <a:ext cx="4317000" cy="3771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AutoNum type="arabicPeriod"/>
            </a:pPr>
            <a:r>
              <a:rPr lang="en">
                <a:latin typeface="Comic Sans MS"/>
                <a:ea typeface="Comic Sans MS"/>
                <a:cs typeface="Comic Sans MS"/>
                <a:sym typeface="Comic Sans MS"/>
              </a:rPr>
              <a:t>Buat canvas dengan </a:t>
            </a:r>
            <a:r>
              <a:rPr b="1" lang="en">
                <a:latin typeface="Comic Sans MS"/>
                <a:ea typeface="Comic Sans MS"/>
                <a:cs typeface="Comic Sans MS"/>
                <a:sym typeface="Comic Sans MS"/>
              </a:rPr>
              <a:t>literallycanvas</a:t>
            </a:r>
            <a:r>
              <a:rPr lang="en">
                <a:latin typeface="Comic Sans MS"/>
                <a:ea typeface="Comic Sans MS"/>
                <a:cs typeface="Comic Sans MS"/>
                <a:sym typeface="Comic Sans MS"/>
              </a:rPr>
              <a:t> yang telah disediakan pada library Literally</a:t>
            </a:r>
            <a:endParaRPr>
              <a:latin typeface="Comic Sans MS"/>
              <a:ea typeface="Comic Sans MS"/>
              <a:cs typeface="Comic Sans MS"/>
              <a:sym typeface="Comic Sans MS"/>
            </a:endParaRPr>
          </a:p>
          <a:p>
            <a:pPr indent="0" lvl="0" marL="457200" rtl="0" algn="l">
              <a:spcBef>
                <a:spcPts val="0"/>
              </a:spcBef>
              <a:spcAft>
                <a:spcPts val="0"/>
              </a:spcAft>
              <a:buNone/>
            </a:pPr>
            <a:r>
              <a:t/>
            </a:r>
            <a:endParaRPr>
              <a:latin typeface="Comic Sans MS"/>
              <a:ea typeface="Comic Sans MS"/>
              <a:cs typeface="Comic Sans MS"/>
              <a:sym typeface="Comic Sans MS"/>
            </a:endParaRPr>
          </a:p>
          <a:p>
            <a:pPr indent="0" lvl="0" marL="457200" rtl="0" algn="l">
              <a:spcBef>
                <a:spcPts val="0"/>
              </a:spcBef>
              <a:spcAft>
                <a:spcPts val="0"/>
              </a:spcAft>
              <a:buNone/>
            </a:pPr>
            <a:r>
              <a:t/>
            </a:r>
            <a:endParaRPr>
              <a:latin typeface="Comic Sans MS"/>
              <a:ea typeface="Comic Sans MS"/>
              <a:cs typeface="Comic Sans MS"/>
              <a:sym typeface="Comic Sans MS"/>
            </a:endParaRPr>
          </a:p>
          <a:p>
            <a:pPr indent="0" lvl="0" marL="457200" rtl="0" algn="l">
              <a:spcBef>
                <a:spcPts val="0"/>
              </a:spcBef>
              <a:spcAft>
                <a:spcPts val="0"/>
              </a:spcAft>
              <a:buNone/>
            </a:pPr>
            <a:r>
              <a:t/>
            </a:r>
            <a:endParaRPr>
              <a:latin typeface="Comic Sans MS"/>
              <a:ea typeface="Comic Sans MS"/>
              <a:cs typeface="Comic Sans MS"/>
              <a:sym typeface="Comic Sans MS"/>
            </a:endParaRPr>
          </a:p>
          <a:p>
            <a:pPr indent="0" lvl="0" marL="0" rtl="0" algn="l">
              <a:spcBef>
                <a:spcPts val="0"/>
              </a:spcBef>
              <a:spcAft>
                <a:spcPts val="0"/>
              </a:spcAft>
              <a:buNone/>
            </a:pPr>
            <a:r>
              <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AutoNum type="arabicPeriod"/>
            </a:pPr>
            <a:r>
              <a:rPr lang="en">
                <a:latin typeface="Comic Sans MS"/>
                <a:ea typeface="Comic Sans MS"/>
                <a:cs typeface="Comic Sans MS"/>
                <a:sym typeface="Comic Sans MS"/>
              </a:rPr>
              <a:t>Menset tekstur geometri menjadi canvas</a:t>
            </a:r>
            <a:endParaRPr>
              <a:latin typeface="Comic Sans MS"/>
              <a:ea typeface="Comic Sans MS"/>
              <a:cs typeface="Comic Sans MS"/>
              <a:sym typeface="Comic Sans MS"/>
            </a:endParaRPr>
          </a:p>
          <a:p>
            <a:pPr indent="0" lvl="0" marL="457200" rtl="0" algn="l">
              <a:spcBef>
                <a:spcPts val="0"/>
              </a:spcBef>
              <a:spcAft>
                <a:spcPts val="0"/>
              </a:spcAft>
              <a:buNone/>
            </a:pPr>
            <a:r>
              <a:t/>
            </a:r>
            <a:endParaRPr>
              <a:latin typeface="Comic Sans MS"/>
              <a:ea typeface="Comic Sans MS"/>
              <a:cs typeface="Comic Sans MS"/>
              <a:sym typeface="Comic Sans MS"/>
            </a:endParaRPr>
          </a:p>
          <a:p>
            <a:pPr indent="0" lvl="0" marL="457200" rtl="0" algn="l">
              <a:spcBef>
                <a:spcPts val="0"/>
              </a:spcBef>
              <a:spcAft>
                <a:spcPts val="0"/>
              </a:spcAft>
              <a:buNone/>
            </a:pPr>
            <a:r>
              <a:t/>
            </a:r>
            <a:endParaRPr>
              <a:latin typeface="Comic Sans MS"/>
              <a:ea typeface="Comic Sans MS"/>
              <a:cs typeface="Comic Sans MS"/>
              <a:sym typeface="Comic Sans MS"/>
            </a:endParaRPr>
          </a:p>
          <a:p>
            <a:pPr indent="0" lvl="0" marL="457200" rtl="0" algn="l">
              <a:spcBef>
                <a:spcPts val="0"/>
              </a:spcBef>
              <a:spcAft>
                <a:spcPts val="0"/>
              </a:spcAft>
              <a:buNone/>
            </a:pPr>
            <a:r>
              <a:t/>
            </a:r>
            <a:endParaRPr>
              <a:latin typeface="Comic Sans MS"/>
              <a:ea typeface="Comic Sans MS"/>
              <a:cs typeface="Comic Sans MS"/>
              <a:sym typeface="Comic Sans MS"/>
            </a:endParaRPr>
          </a:p>
          <a:p>
            <a:pPr indent="0" lvl="0" marL="457200" rtl="0" algn="l">
              <a:spcBef>
                <a:spcPts val="0"/>
              </a:spcBef>
              <a:spcAft>
                <a:spcPts val="0"/>
              </a:spcAft>
              <a:buNone/>
            </a:pPr>
            <a:r>
              <a:t/>
            </a:r>
            <a:endParaRPr>
              <a:latin typeface="Comic Sans MS"/>
              <a:ea typeface="Comic Sans MS"/>
              <a:cs typeface="Comic Sans MS"/>
              <a:sym typeface="Comic Sans MS"/>
            </a:endParaRPr>
          </a:p>
          <a:p>
            <a:pPr indent="0" lvl="0" marL="457200" rtl="0" algn="l">
              <a:spcBef>
                <a:spcPts val="0"/>
              </a:spcBef>
              <a:spcAft>
                <a:spcPts val="0"/>
              </a:spcAft>
              <a:buNone/>
            </a:pPr>
            <a:r>
              <a:t/>
            </a:r>
            <a:endParaRPr>
              <a:latin typeface="Comic Sans MS"/>
              <a:ea typeface="Comic Sans MS"/>
              <a:cs typeface="Comic Sans MS"/>
              <a:sym typeface="Comic Sans MS"/>
            </a:endParaRPr>
          </a:p>
          <a:p>
            <a:pPr indent="0" lvl="0" marL="457200" rtl="0" algn="l">
              <a:spcBef>
                <a:spcPts val="0"/>
              </a:spcBef>
              <a:spcAft>
                <a:spcPts val="0"/>
              </a:spcAft>
              <a:buNone/>
            </a:pPr>
            <a:r>
              <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alibri"/>
              <a:buAutoNum type="arabicPeriod"/>
            </a:pPr>
            <a:r>
              <a:rPr lang="en">
                <a:latin typeface="Comic Sans MS"/>
                <a:ea typeface="Comic Sans MS"/>
                <a:cs typeface="Comic Sans MS"/>
                <a:sym typeface="Comic Sans MS"/>
              </a:rPr>
              <a:t>Pada fungsi render,kita mengeset properti </a:t>
            </a:r>
            <a:r>
              <a:rPr b="1" lang="en">
                <a:latin typeface="Comic Sans MS"/>
                <a:ea typeface="Comic Sans MS"/>
                <a:cs typeface="Comic Sans MS"/>
                <a:sym typeface="Comic Sans MS"/>
              </a:rPr>
              <a:t>needsUpdate</a:t>
            </a:r>
            <a:r>
              <a:rPr lang="en">
                <a:latin typeface="Comic Sans MS"/>
                <a:ea typeface="Comic Sans MS"/>
                <a:cs typeface="Comic Sans MS"/>
                <a:sym typeface="Comic Sans MS"/>
              </a:rPr>
              <a:t> pada material menjadi true</a:t>
            </a:r>
            <a:endParaRPr>
              <a:latin typeface="Comic Sans MS"/>
              <a:ea typeface="Comic Sans MS"/>
              <a:cs typeface="Comic Sans MS"/>
              <a:sym typeface="Comic Sans MS"/>
            </a:endParaRPr>
          </a:p>
        </p:txBody>
      </p:sp>
      <p:pic>
        <p:nvPicPr>
          <p:cNvPr id="396" name="Google Shape;396;p54"/>
          <p:cNvPicPr preferRelativeResize="0"/>
          <p:nvPr/>
        </p:nvPicPr>
        <p:blipFill>
          <a:blip r:embed="rId3">
            <a:alphaModFix/>
          </a:blip>
          <a:stretch>
            <a:fillRect/>
          </a:stretch>
        </p:blipFill>
        <p:spPr>
          <a:xfrm>
            <a:off x="4838675" y="840049"/>
            <a:ext cx="2704200" cy="617700"/>
          </a:xfrm>
          <a:prstGeom prst="rect">
            <a:avLst/>
          </a:prstGeom>
          <a:noFill/>
          <a:ln>
            <a:noFill/>
          </a:ln>
        </p:spPr>
      </p:pic>
      <p:pic>
        <p:nvPicPr>
          <p:cNvPr id="397" name="Google Shape;397;p54"/>
          <p:cNvPicPr preferRelativeResize="0"/>
          <p:nvPr/>
        </p:nvPicPr>
        <p:blipFill>
          <a:blip r:embed="rId4">
            <a:alphaModFix/>
          </a:blip>
          <a:stretch>
            <a:fillRect/>
          </a:stretch>
        </p:blipFill>
        <p:spPr>
          <a:xfrm>
            <a:off x="4838675" y="1405538"/>
            <a:ext cx="3691759" cy="617700"/>
          </a:xfrm>
          <a:prstGeom prst="rect">
            <a:avLst/>
          </a:prstGeom>
          <a:noFill/>
          <a:ln>
            <a:noFill/>
          </a:ln>
        </p:spPr>
      </p:pic>
      <p:pic>
        <p:nvPicPr>
          <p:cNvPr id="398" name="Google Shape;398;p54"/>
          <p:cNvPicPr preferRelativeResize="0"/>
          <p:nvPr/>
        </p:nvPicPr>
        <p:blipFill>
          <a:blip r:embed="rId5">
            <a:alphaModFix/>
          </a:blip>
          <a:stretch>
            <a:fillRect/>
          </a:stretch>
        </p:blipFill>
        <p:spPr>
          <a:xfrm>
            <a:off x="4838675" y="2034350"/>
            <a:ext cx="2782125" cy="1428875"/>
          </a:xfrm>
          <a:prstGeom prst="rect">
            <a:avLst/>
          </a:prstGeom>
          <a:noFill/>
          <a:ln>
            <a:noFill/>
          </a:ln>
        </p:spPr>
      </p:pic>
      <p:pic>
        <p:nvPicPr>
          <p:cNvPr id="399" name="Google Shape;399;p54"/>
          <p:cNvPicPr preferRelativeResize="0"/>
          <p:nvPr/>
        </p:nvPicPr>
        <p:blipFill>
          <a:blip r:embed="rId6">
            <a:alphaModFix/>
          </a:blip>
          <a:stretch>
            <a:fillRect/>
          </a:stretch>
        </p:blipFill>
        <p:spPr>
          <a:xfrm>
            <a:off x="4838663" y="3474350"/>
            <a:ext cx="2459322" cy="1428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5"/>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Using the output from a video as a texture </a:t>
            </a:r>
            <a:endParaRPr sz="4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Texture</a:t>
            </a:r>
            <a:endParaRPr/>
          </a:p>
        </p:txBody>
      </p:sp>
      <p:sp>
        <p:nvSpPr>
          <p:cNvPr id="410" name="Google Shape;410;p5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Menggunakan video sebagai input untuk tekstur adalah, sama seperti menggunakan elemen canvas</a:t>
            </a:r>
            <a:endParaRPr/>
          </a:p>
          <a:p>
            <a:pPr indent="-311150" lvl="0" marL="457200" rtl="0" algn="l">
              <a:spcBef>
                <a:spcPts val="0"/>
              </a:spcBef>
              <a:spcAft>
                <a:spcPts val="0"/>
              </a:spcAft>
              <a:buSzPts val="1300"/>
              <a:buChar char="●"/>
            </a:pPr>
            <a:r>
              <a:rPr lang="en"/>
              <a:t>Kita perlu membuat elemen video untuk memutar video terlebih dahulu</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Contoh Implementasi Video HTML5</a:t>
            </a:r>
            <a:endParaRPr/>
          </a:p>
        </p:txBody>
      </p:sp>
      <p:sp>
        <p:nvSpPr>
          <p:cNvPr id="416" name="Google Shape;416;p57"/>
          <p:cNvSpPr txBox="1"/>
          <p:nvPr>
            <p:ph idx="1" type="body"/>
          </p:nvPr>
        </p:nvSpPr>
        <p:spPr>
          <a:xfrm>
            <a:off x="819150" y="1990725"/>
            <a:ext cx="7505700" cy="2448000"/>
          </a:xfrm>
          <a:prstGeom prst="rect">
            <a:avLst/>
          </a:prstGeom>
          <a:solidFill>
            <a:srgbClr val="000000"/>
          </a:solidFill>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808080"/>
                </a:solidFill>
                <a:latin typeface="Consolas"/>
                <a:ea typeface="Consolas"/>
                <a:cs typeface="Consolas"/>
                <a:sym typeface="Consolas"/>
              </a:rPr>
              <a:t>&lt;</a:t>
            </a:r>
            <a:r>
              <a:rPr lang="en" sz="1050">
                <a:solidFill>
                  <a:srgbClr val="569CD6"/>
                </a:solidFill>
                <a:latin typeface="Consolas"/>
                <a:ea typeface="Consolas"/>
                <a:cs typeface="Consolas"/>
                <a:sym typeface="Consolas"/>
              </a:rPr>
              <a:t>video</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id</a:t>
            </a:r>
            <a:r>
              <a:rPr lang="en" sz="1050">
                <a:solidFill>
                  <a:srgbClr val="D4D4D4"/>
                </a:solidFill>
                <a:latin typeface="Consolas"/>
                <a:ea typeface="Consolas"/>
                <a:cs typeface="Consolas"/>
                <a:sym typeface="Consolas"/>
              </a:rPr>
              <a:t>=</a:t>
            </a:r>
            <a:r>
              <a:rPr lang="en" sz="1050">
                <a:solidFill>
                  <a:srgbClr val="CE9178"/>
                </a:solidFill>
                <a:latin typeface="Consolas"/>
                <a:ea typeface="Consolas"/>
                <a:cs typeface="Consolas"/>
                <a:sym typeface="Consolas"/>
              </a:rPr>
              <a:t>"video"</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style</a:t>
            </a:r>
            <a:r>
              <a:rPr lang="en" sz="1050">
                <a:solidFill>
                  <a:srgbClr val="D4D4D4"/>
                </a:solidFill>
                <a:latin typeface="Consolas"/>
                <a:ea typeface="Consolas"/>
                <a:cs typeface="Consolas"/>
                <a:sym typeface="Consolas"/>
              </a:rPr>
              <a:t>=</a:t>
            </a:r>
            <a:r>
              <a:rPr lang="en" sz="1050">
                <a:solidFill>
                  <a:srgbClr val="CE9178"/>
                </a:solidFill>
                <a:latin typeface="Consolas"/>
                <a:ea typeface="Consolas"/>
                <a:cs typeface="Consolas"/>
                <a:sym typeface="Consolas"/>
              </a:rPr>
              <a:t>"position: absolute; left: 15px; top: 75px;"</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width</a:t>
            </a:r>
            <a:r>
              <a:rPr lang="en" sz="1050">
                <a:solidFill>
                  <a:srgbClr val="D4D4D4"/>
                </a:solidFill>
                <a:latin typeface="Consolas"/>
                <a:ea typeface="Consolas"/>
                <a:cs typeface="Consolas"/>
                <a:sym typeface="Consolas"/>
              </a:rPr>
              <a:t>=</a:t>
            </a:r>
            <a:r>
              <a:rPr lang="en" sz="1050">
                <a:solidFill>
                  <a:srgbClr val="CE9178"/>
                </a:solidFill>
                <a:latin typeface="Consolas"/>
                <a:ea typeface="Consolas"/>
                <a:cs typeface="Consolas"/>
                <a:sym typeface="Consolas"/>
              </a:rPr>
              <a:t>"320"</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height</a:t>
            </a:r>
            <a:r>
              <a:rPr lang="en" sz="1050">
                <a:solidFill>
                  <a:srgbClr val="D4D4D4"/>
                </a:solidFill>
                <a:latin typeface="Consolas"/>
                <a:ea typeface="Consolas"/>
                <a:cs typeface="Consolas"/>
                <a:sym typeface="Consolas"/>
              </a:rPr>
              <a:t>=</a:t>
            </a:r>
            <a:r>
              <a:rPr lang="en" sz="1050">
                <a:solidFill>
                  <a:srgbClr val="CE9178"/>
                </a:solidFill>
                <a:latin typeface="Consolas"/>
                <a:ea typeface="Consolas"/>
                <a:cs typeface="Consolas"/>
                <a:sym typeface="Consolas"/>
              </a:rPr>
              <a:t>"240"</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loop</a:t>
            </a:r>
            <a:r>
              <a:rPr lang="en"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808080"/>
                </a:solidFill>
                <a:latin typeface="Consolas"/>
                <a:ea typeface="Consolas"/>
                <a:cs typeface="Consolas"/>
                <a:sym typeface="Consolas"/>
              </a:rPr>
              <a:t>&lt;</a:t>
            </a:r>
            <a:r>
              <a:rPr lang="en" sz="1050">
                <a:solidFill>
                  <a:srgbClr val="569CD6"/>
                </a:solidFill>
                <a:latin typeface="Consolas"/>
                <a:ea typeface="Consolas"/>
                <a:cs typeface="Consolas"/>
                <a:sym typeface="Consolas"/>
              </a:rPr>
              <a:t>source</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src</a:t>
            </a:r>
            <a:r>
              <a:rPr lang="en" sz="1050">
                <a:solidFill>
                  <a:srgbClr val="D4D4D4"/>
                </a:solidFill>
                <a:latin typeface="Consolas"/>
                <a:ea typeface="Consolas"/>
                <a:cs typeface="Consolas"/>
                <a:sym typeface="Consolas"/>
              </a:rPr>
              <a:t>=</a:t>
            </a:r>
            <a:r>
              <a:rPr lang="en" sz="1050">
                <a:solidFill>
                  <a:srgbClr val="CE9178"/>
                </a:solidFill>
                <a:latin typeface="Consolas"/>
                <a:ea typeface="Consolas"/>
                <a:cs typeface="Consolas"/>
                <a:sym typeface="Consolas"/>
              </a:rPr>
              <a:t>"img/coffin.mp4"</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type</a:t>
            </a:r>
            <a:r>
              <a:rPr lang="en" sz="1050">
                <a:solidFill>
                  <a:srgbClr val="D4D4D4"/>
                </a:solidFill>
                <a:latin typeface="Consolas"/>
                <a:ea typeface="Consolas"/>
                <a:cs typeface="Consolas"/>
                <a:sym typeface="Consolas"/>
              </a:rPr>
              <a:t>=</a:t>
            </a:r>
            <a:r>
              <a:rPr lang="en" sz="1050">
                <a:solidFill>
                  <a:srgbClr val="CE9178"/>
                </a:solidFill>
                <a:latin typeface="Consolas"/>
                <a:ea typeface="Consolas"/>
                <a:cs typeface="Consolas"/>
                <a:sym typeface="Consolas"/>
              </a:rPr>
              <a:t>"video/mp4"</a:t>
            </a:r>
            <a:r>
              <a:rPr lang="en"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808080"/>
                </a:solidFill>
                <a:latin typeface="Consolas"/>
                <a:ea typeface="Consolas"/>
                <a:cs typeface="Consolas"/>
                <a:sym typeface="Consolas"/>
              </a:rPr>
              <a:t>&lt;</a:t>
            </a:r>
            <a:r>
              <a:rPr lang="en" sz="1050">
                <a:solidFill>
                  <a:srgbClr val="569CD6"/>
                </a:solidFill>
                <a:latin typeface="Consolas"/>
                <a:ea typeface="Consolas"/>
                <a:cs typeface="Consolas"/>
                <a:sym typeface="Consolas"/>
              </a:rPr>
              <a:t>source</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src</a:t>
            </a:r>
            <a:r>
              <a:rPr lang="en" sz="1050">
                <a:solidFill>
                  <a:srgbClr val="D4D4D4"/>
                </a:solidFill>
                <a:latin typeface="Consolas"/>
                <a:ea typeface="Consolas"/>
                <a:cs typeface="Consolas"/>
                <a:sym typeface="Consolas"/>
              </a:rPr>
              <a:t>=</a:t>
            </a:r>
            <a:r>
              <a:rPr lang="en" sz="1050">
                <a:solidFill>
                  <a:srgbClr val="CE9178"/>
                </a:solidFill>
                <a:latin typeface="Consolas"/>
                <a:ea typeface="Consolas"/>
                <a:cs typeface="Consolas"/>
                <a:sym typeface="Consolas"/>
              </a:rPr>
              <a:t>"img/coffin.ogg"</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type</a:t>
            </a:r>
            <a:r>
              <a:rPr lang="en" sz="1050">
                <a:solidFill>
                  <a:srgbClr val="D4D4D4"/>
                </a:solidFill>
                <a:latin typeface="Consolas"/>
                <a:ea typeface="Consolas"/>
                <a:cs typeface="Consolas"/>
                <a:sym typeface="Consolas"/>
              </a:rPr>
              <a:t>=</a:t>
            </a:r>
            <a:r>
              <a:rPr lang="en" sz="1050">
                <a:solidFill>
                  <a:srgbClr val="CE9178"/>
                </a:solidFill>
                <a:latin typeface="Consolas"/>
                <a:ea typeface="Consolas"/>
                <a:cs typeface="Consolas"/>
                <a:sym typeface="Consolas"/>
              </a:rPr>
              <a:t>"video/ogg"</a:t>
            </a:r>
            <a:r>
              <a:rPr lang="en"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latin typeface="Consolas"/>
                <a:ea typeface="Consolas"/>
                <a:cs typeface="Consolas"/>
                <a:sym typeface="Consolas"/>
              </a:rPr>
              <a:t>Your browser does not support the video tag.</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808080"/>
                </a:solidFill>
                <a:latin typeface="Consolas"/>
                <a:ea typeface="Consolas"/>
                <a:cs typeface="Consolas"/>
                <a:sym typeface="Consolas"/>
              </a:rPr>
              <a:t>&lt;/</a:t>
            </a:r>
            <a:r>
              <a:rPr lang="en" sz="1050">
                <a:solidFill>
                  <a:srgbClr val="569CD6"/>
                </a:solidFill>
                <a:latin typeface="Consolas"/>
                <a:ea typeface="Consolas"/>
                <a:cs typeface="Consolas"/>
                <a:sym typeface="Consolas"/>
              </a:rPr>
              <a:t>video</a:t>
            </a:r>
            <a:r>
              <a:rPr lang="en"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indent="0" lvl="0" marL="0" rtl="0" algn="l">
              <a:spcBef>
                <a:spcPts val="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5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Contoh Implementasi JS</a:t>
            </a:r>
            <a:endParaRPr/>
          </a:p>
        </p:txBody>
      </p:sp>
      <p:sp>
        <p:nvSpPr>
          <p:cNvPr id="422" name="Google Shape;422;p58"/>
          <p:cNvSpPr txBox="1"/>
          <p:nvPr>
            <p:ph idx="1" type="body"/>
          </p:nvPr>
        </p:nvSpPr>
        <p:spPr>
          <a:xfrm>
            <a:off x="819150" y="1686625"/>
            <a:ext cx="7505700" cy="2448000"/>
          </a:xfrm>
          <a:prstGeom prst="rect">
            <a:avLst/>
          </a:prstGeom>
          <a:solidFill>
            <a:srgbClr val="000000"/>
          </a:solidFill>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video</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document</a:t>
            </a:r>
            <a:r>
              <a:rPr lang="en" sz="1050">
                <a:solidFill>
                  <a:srgbClr val="D4D4D4"/>
                </a:solidFill>
                <a:latin typeface="Consolas"/>
                <a:ea typeface="Consolas"/>
                <a:cs typeface="Consolas"/>
                <a:sym typeface="Consolas"/>
              </a:rPr>
              <a:t>.</a:t>
            </a:r>
            <a:r>
              <a:rPr lang="en" sz="1050">
                <a:solidFill>
                  <a:srgbClr val="DCDCAA"/>
                </a:solidFill>
                <a:latin typeface="Consolas"/>
                <a:ea typeface="Consolas"/>
                <a:cs typeface="Consolas"/>
                <a:sym typeface="Consolas"/>
              </a:rPr>
              <a:t>getElementById</a:t>
            </a:r>
            <a:r>
              <a:rPr lang="en" sz="1050">
                <a:solidFill>
                  <a:srgbClr val="D4D4D4"/>
                </a:solidFill>
                <a:latin typeface="Consolas"/>
                <a:ea typeface="Consolas"/>
                <a:cs typeface="Consolas"/>
                <a:sym typeface="Consolas"/>
              </a:rPr>
              <a:t>( </a:t>
            </a:r>
            <a:r>
              <a:rPr lang="en" sz="1050">
                <a:solidFill>
                  <a:srgbClr val="CE9178"/>
                </a:solidFill>
                <a:latin typeface="Consolas"/>
                <a:ea typeface="Consolas"/>
                <a:cs typeface="Consolas"/>
                <a:sym typeface="Consolas"/>
              </a:rPr>
              <a:t>'video'</a:t>
            </a: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VideoTexture</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video</a:t>
            </a: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minFilter</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LinearFilter</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magFilter</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LinearFilter</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format</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RGBFormat</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material</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MeshBasicMaterial</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map:</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 } );</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cube</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Mesh</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geometry</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material</a:t>
            </a: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600"/>
              </a:spcAft>
              <a:buNone/>
            </a:pPr>
            <a:r>
              <a:t/>
            </a:r>
            <a:endParaRPr/>
          </a:p>
        </p:txBody>
      </p:sp>
      <p:sp>
        <p:nvSpPr>
          <p:cNvPr id="423" name="Google Shape;423;p58"/>
          <p:cNvSpPr txBox="1"/>
          <p:nvPr/>
        </p:nvSpPr>
        <p:spPr>
          <a:xfrm>
            <a:off x="819150" y="4222500"/>
            <a:ext cx="6481500" cy="7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RGBFormat</a:t>
            </a:r>
            <a:r>
              <a:rPr lang="en" sz="1200">
                <a:solidFill>
                  <a:srgbClr val="444444"/>
                </a:solidFill>
              </a:rPr>
              <a:t> discards the alpha components and reads the red, green and blue components.</a:t>
            </a:r>
            <a:endParaRPr sz="1200">
              <a:solidFill>
                <a:srgbClr val="444444"/>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5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Contoh Implementasi Alternatif JS</a:t>
            </a:r>
            <a:endParaRPr/>
          </a:p>
        </p:txBody>
      </p:sp>
      <p:sp>
        <p:nvSpPr>
          <p:cNvPr id="429" name="Google Shape;429;p59"/>
          <p:cNvSpPr txBox="1"/>
          <p:nvPr>
            <p:ph idx="1" type="body"/>
          </p:nvPr>
        </p:nvSpPr>
        <p:spPr>
          <a:xfrm>
            <a:off x="245725" y="1686625"/>
            <a:ext cx="4863000" cy="2579400"/>
          </a:xfrm>
          <a:prstGeom prst="rect">
            <a:avLst/>
          </a:prstGeom>
          <a:solidFill>
            <a:srgbClr val="000000"/>
          </a:solidFill>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video</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document</a:t>
            </a:r>
            <a:r>
              <a:rPr lang="en" sz="1050">
                <a:solidFill>
                  <a:srgbClr val="D4D4D4"/>
                </a:solidFill>
                <a:latin typeface="Consolas"/>
                <a:ea typeface="Consolas"/>
                <a:cs typeface="Consolas"/>
                <a:sym typeface="Consolas"/>
              </a:rPr>
              <a:t>.</a:t>
            </a:r>
            <a:r>
              <a:rPr lang="en" sz="1050">
                <a:solidFill>
                  <a:srgbClr val="DCDCAA"/>
                </a:solidFill>
                <a:latin typeface="Consolas"/>
                <a:ea typeface="Consolas"/>
                <a:cs typeface="Consolas"/>
                <a:sym typeface="Consolas"/>
              </a:rPr>
              <a:t>getElementById</a:t>
            </a:r>
            <a:r>
              <a:rPr lang="en" sz="1050">
                <a:solidFill>
                  <a:srgbClr val="D4D4D4"/>
                </a:solidFill>
                <a:latin typeface="Consolas"/>
                <a:ea typeface="Consolas"/>
                <a:cs typeface="Consolas"/>
                <a:sym typeface="Consolas"/>
              </a:rPr>
              <a:t>( </a:t>
            </a:r>
            <a:r>
              <a:rPr lang="en" sz="1050">
                <a:solidFill>
                  <a:srgbClr val="CE9178"/>
                </a:solidFill>
                <a:latin typeface="Consolas"/>
                <a:ea typeface="Consolas"/>
                <a:cs typeface="Consolas"/>
                <a:sym typeface="Consolas"/>
              </a:rPr>
              <a:t>'video'</a:t>
            </a: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Texture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video</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minFilter</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LinearFilter</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magFilter</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LinearFilter</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format</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RGBFormat</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generateMipmaps</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false</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569CD6"/>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material</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MeshBasicMaterial</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map:</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 } );</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cube</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Mesh</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geometry</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material</a:t>
            </a: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600"/>
              </a:spcAft>
              <a:buNone/>
            </a:pPr>
            <a:r>
              <a:t/>
            </a:r>
            <a:endParaRPr/>
          </a:p>
        </p:txBody>
      </p:sp>
      <p:sp>
        <p:nvSpPr>
          <p:cNvPr id="430" name="Google Shape;430;p59"/>
          <p:cNvSpPr txBox="1"/>
          <p:nvPr/>
        </p:nvSpPr>
        <p:spPr>
          <a:xfrm>
            <a:off x="819150" y="4383800"/>
            <a:ext cx="64815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RGBFormat</a:t>
            </a:r>
            <a:r>
              <a:rPr lang="en" sz="1200">
                <a:solidFill>
                  <a:srgbClr val="444444"/>
                </a:solidFill>
              </a:rPr>
              <a:t> discards the alpha components and reads the red, green and blue components.</a:t>
            </a:r>
            <a:endParaRPr sz="1200">
              <a:solidFill>
                <a:srgbClr val="444444"/>
              </a:solidFill>
            </a:endParaRPr>
          </a:p>
        </p:txBody>
      </p:sp>
      <p:sp>
        <p:nvSpPr>
          <p:cNvPr id="431" name="Google Shape;431;p59"/>
          <p:cNvSpPr txBox="1"/>
          <p:nvPr/>
        </p:nvSpPr>
        <p:spPr>
          <a:xfrm>
            <a:off x="5169550" y="2179700"/>
            <a:ext cx="3710100" cy="1824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C586C0"/>
                </a:solidFill>
                <a:latin typeface="Consolas"/>
                <a:ea typeface="Consolas"/>
                <a:cs typeface="Consolas"/>
                <a:sym typeface="Consolas"/>
              </a:rPr>
              <a:t>if</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video</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readyState</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video</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HAVE_ENOUGH_DATA</a:t>
            </a: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C586C0"/>
                </a:solidFill>
                <a:latin typeface="Consolas"/>
                <a:ea typeface="Consolas"/>
                <a:cs typeface="Consolas"/>
                <a:sym typeface="Consolas"/>
              </a:rPr>
              <a:t>if</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texture</a:t>
            </a:r>
            <a:r>
              <a:rPr lang="en" sz="1050">
                <a:solidFill>
                  <a:srgbClr val="D4D4D4"/>
                </a:solidFill>
                <a:latin typeface="Consolas"/>
                <a:ea typeface="Consolas"/>
                <a:cs typeface="Consolas"/>
                <a:sym typeface="Consolas"/>
              </a:rPr>
              <a:t>.</a:t>
            </a:r>
            <a:r>
              <a:rPr lang="en" sz="1050">
                <a:solidFill>
                  <a:srgbClr val="9CDCFE"/>
                </a:solidFill>
                <a:latin typeface="Consolas"/>
                <a:ea typeface="Consolas"/>
                <a:cs typeface="Consolas"/>
                <a:sym typeface="Consolas"/>
              </a:rPr>
              <a:t>needsUpdate</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true</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p:txBody>
      </p:sp>
      <p:sp>
        <p:nvSpPr>
          <p:cNvPr id="432" name="Google Shape;432;p59"/>
          <p:cNvSpPr txBox="1"/>
          <p:nvPr/>
        </p:nvSpPr>
        <p:spPr>
          <a:xfrm>
            <a:off x="5534500" y="1686625"/>
            <a:ext cx="3188700" cy="3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Pada Fungsi Render</a:t>
            </a:r>
            <a:endParaRPr>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0"/>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438" name="Google Shape;438;p60"/>
          <p:cNvSpPr txBox="1"/>
          <p:nvPr/>
        </p:nvSpPr>
        <p:spPr>
          <a:xfrm>
            <a:off x="2140925" y="3028575"/>
            <a:ext cx="4872900" cy="5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Any Question?</a:t>
            </a:r>
            <a:endParaRPr>
              <a:latin typeface="Calibri"/>
              <a:ea typeface="Calibri"/>
              <a:cs typeface="Calibri"/>
              <a:sym typeface="Calibri"/>
            </a:endParaRPr>
          </a:p>
        </p:txBody>
      </p:sp>
      <p:pic>
        <p:nvPicPr>
          <p:cNvPr id="439" name="Google Shape;439;p60"/>
          <p:cNvPicPr preferRelativeResize="0"/>
          <p:nvPr/>
        </p:nvPicPr>
        <p:blipFill>
          <a:blip r:embed="rId3">
            <a:alphaModFix/>
          </a:blip>
          <a:stretch>
            <a:fillRect/>
          </a:stretch>
        </p:blipFill>
        <p:spPr>
          <a:xfrm>
            <a:off x="7524425" y="3510375"/>
            <a:ext cx="1422425" cy="1422425"/>
          </a:xfrm>
          <a:prstGeom prst="rect">
            <a:avLst/>
          </a:prstGeom>
          <a:noFill/>
          <a:ln>
            <a:noFill/>
          </a:ln>
        </p:spPr>
      </p:pic>
      <p:pic>
        <p:nvPicPr>
          <p:cNvPr id="440" name="Google Shape;440;p60"/>
          <p:cNvPicPr preferRelativeResize="0"/>
          <p:nvPr/>
        </p:nvPicPr>
        <p:blipFill>
          <a:blip r:embed="rId4">
            <a:alphaModFix/>
          </a:blip>
          <a:stretch>
            <a:fillRect/>
          </a:stretch>
        </p:blipFill>
        <p:spPr>
          <a:xfrm flipH="1">
            <a:off x="206025" y="215750"/>
            <a:ext cx="1561575" cy="1561575"/>
          </a:xfrm>
          <a:prstGeom prst="rect">
            <a:avLst/>
          </a:prstGeom>
          <a:noFill/>
          <a:ln>
            <a:noFill/>
          </a:ln>
        </p:spPr>
      </p:pic>
      <p:pic>
        <p:nvPicPr>
          <p:cNvPr id="441" name="Google Shape;441;p60"/>
          <p:cNvPicPr preferRelativeResize="0"/>
          <p:nvPr/>
        </p:nvPicPr>
        <p:blipFill>
          <a:blip r:embed="rId5">
            <a:alphaModFix/>
          </a:blip>
          <a:stretch>
            <a:fillRect/>
          </a:stretch>
        </p:blipFill>
        <p:spPr>
          <a:xfrm>
            <a:off x="7853500" y="215750"/>
            <a:ext cx="1093350" cy="1276925"/>
          </a:xfrm>
          <a:prstGeom prst="rect">
            <a:avLst/>
          </a:prstGeom>
          <a:noFill/>
          <a:ln>
            <a:noFill/>
          </a:ln>
        </p:spPr>
      </p:pic>
      <p:pic>
        <p:nvPicPr>
          <p:cNvPr id="442" name="Google Shape;442;p60"/>
          <p:cNvPicPr preferRelativeResize="0"/>
          <p:nvPr/>
        </p:nvPicPr>
        <p:blipFill>
          <a:blip r:embed="rId6">
            <a:alphaModFix/>
          </a:blip>
          <a:stretch>
            <a:fillRect/>
          </a:stretch>
        </p:blipFill>
        <p:spPr>
          <a:xfrm flipH="1">
            <a:off x="207900" y="3510375"/>
            <a:ext cx="1422425" cy="1422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7"/>
          <p:cNvSpPr txBox="1"/>
          <p:nvPr>
            <p:ph type="title"/>
          </p:nvPr>
        </p:nvSpPr>
        <p:spPr>
          <a:xfrm>
            <a:off x="640075" y="667799"/>
            <a:ext cx="49836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000000"/>
                </a:solidFill>
                <a:latin typeface="Calibri"/>
                <a:ea typeface="Calibri"/>
                <a:cs typeface="Calibri"/>
                <a:sym typeface="Calibri"/>
              </a:rPr>
              <a:t>Contoh untuk berbeda texture setiap sisi cube</a:t>
            </a:r>
            <a:endParaRPr sz="3700"/>
          </a:p>
        </p:txBody>
      </p:sp>
      <p:pic>
        <p:nvPicPr>
          <p:cNvPr id="152" name="Google Shape;152;p17"/>
          <p:cNvPicPr preferRelativeResize="0"/>
          <p:nvPr/>
        </p:nvPicPr>
        <p:blipFill>
          <a:blip r:embed="rId3">
            <a:alphaModFix/>
          </a:blip>
          <a:stretch>
            <a:fillRect/>
          </a:stretch>
        </p:blipFill>
        <p:spPr>
          <a:xfrm>
            <a:off x="764575" y="1401900"/>
            <a:ext cx="7207850" cy="2933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8"/>
          <p:cNvSpPr txBox="1"/>
          <p:nvPr/>
        </p:nvSpPr>
        <p:spPr>
          <a:xfrm>
            <a:off x="769800" y="1723725"/>
            <a:ext cx="7604400" cy="2495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loader</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CubeTextureLoader</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9CDCFE"/>
                </a:solidFill>
                <a:latin typeface="Consolas"/>
                <a:ea typeface="Consolas"/>
                <a:cs typeface="Consolas"/>
                <a:sym typeface="Consolas"/>
              </a:rPr>
              <a:t>loader</a:t>
            </a:r>
            <a:r>
              <a:rPr lang="en" sz="1050">
                <a:solidFill>
                  <a:srgbClr val="D4D4D4"/>
                </a:solidFill>
                <a:latin typeface="Consolas"/>
                <a:ea typeface="Consolas"/>
                <a:cs typeface="Consolas"/>
                <a:sym typeface="Consolas"/>
              </a:rPr>
              <a:t>.</a:t>
            </a:r>
            <a:r>
              <a:rPr lang="en" sz="1050">
                <a:solidFill>
                  <a:srgbClr val="DCDCAA"/>
                </a:solidFill>
                <a:latin typeface="Consolas"/>
                <a:ea typeface="Consolas"/>
                <a:cs typeface="Consolas"/>
                <a:sym typeface="Consolas"/>
              </a:rPr>
              <a:t>setPath</a:t>
            </a:r>
            <a:r>
              <a:rPr lang="en" sz="1050">
                <a:solidFill>
                  <a:srgbClr val="D4D4D4"/>
                </a:solidFill>
                <a:latin typeface="Consolas"/>
                <a:ea typeface="Consolas"/>
                <a:cs typeface="Consolas"/>
                <a:sym typeface="Consolas"/>
              </a:rPr>
              <a:t>( </a:t>
            </a:r>
            <a:r>
              <a:rPr lang="en" sz="1050">
                <a:solidFill>
                  <a:srgbClr val="CE9178"/>
                </a:solidFill>
                <a:latin typeface="Consolas"/>
                <a:ea typeface="Consolas"/>
                <a:cs typeface="Consolas"/>
                <a:sym typeface="Consolas"/>
              </a:rPr>
              <a:t>'textures/cube/pisa/'</a:t>
            </a: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textureCube</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loader</a:t>
            </a:r>
            <a:r>
              <a:rPr lang="en" sz="1050">
                <a:solidFill>
                  <a:srgbClr val="D4D4D4"/>
                </a:solidFill>
                <a:latin typeface="Consolas"/>
                <a:ea typeface="Consolas"/>
                <a:cs typeface="Consolas"/>
                <a:sym typeface="Consolas"/>
              </a:rPr>
              <a:t>.</a:t>
            </a:r>
            <a:r>
              <a:rPr lang="en" sz="1050">
                <a:solidFill>
                  <a:srgbClr val="DCDCAA"/>
                </a:solidFill>
                <a:latin typeface="Consolas"/>
                <a:ea typeface="Consolas"/>
                <a:cs typeface="Consolas"/>
                <a:sym typeface="Consolas"/>
              </a:rPr>
              <a:t>load</a:t>
            </a: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CE9178"/>
                </a:solidFill>
                <a:latin typeface="Consolas"/>
                <a:ea typeface="Consolas"/>
                <a:cs typeface="Consolas"/>
                <a:sym typeface="Consolas"/>
              </a:rPr>
              <a:t>'px.png'</a:t>
            </a:r>
            <a:r>
              <a:rPr lang="en" sz="1050">
                <a:solidFill>
                  <a:srgbClr val="D4D4D4"/>
                </a:solidFill>
                <a:latin typeface="Consolas"/>
                <a:ea typeface="Consolas"/>
                <a:cs typeface="Consolas"/>
                <a:sym typeface="Consolas"/>
              </a:rPr>
              <a:t>, </a:t>
            </a:r>
            <a:r>
              <a:rPr lang="en" sz="1050">
                <a:solidFill>
                  <a:srgbClr val="CE9178"/>
                </a:solidFill>
                <a:latin typeface="Consolas"/>
                <a:ea typeface="Consolas"/>
                <a:cs typeface="Consolas"/>
                <a:sym typeface="Consolas"/>
              </a:rPr>
              <a:t>'nx.png'</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CE9178"/>
                </a:solidFill>
                <a:latin typeface="Consolas"/>
                <a:ea typeface="Consolas"/>
                <a:cs typeface="Consolas"/>
                <a:sym typeface="Consolas"/>
              </a:rPr>
              <a:t>'py.png'</a:t>
            </a:r>
            <a:r>
              <a:rPr lang="en" sz="1050">
                <a:solidFill>
                  <a:srgbClr val="D4D4D4"/>
                </a:solidFill>
                <a:latin typeface="Consolas"/>
                <a:ea typeface="Consolas"/>
                <a:cs typeface="Consolas"/>
                <a:sym typeface="Consolas"/>
              </a:rPr>
              <a:t>, </a:t>
            </a:r>
            <a:r>
              <a:rPr lang="en" sz="1050">
                <a:solidFill>
                  <a:srgbClr val="CE9178"/>
                </a:solidFill>
                <a:latin typeface="Consolas"/>
                <a:ea typeface="Consolas"/>
                <a:cs typeface="Consolas"/>
                <a:sym typeface="Consolas"/>
              </a:rPr>
              <a:t>'ny.png'</a:t>
            </a:r>
            <a:r>
              <a:rPr lang="en" sz="1050">
                <a:solidFill>
                  <a:srgbClr val="D4D4D4"/>
                </a:solidFill>
                <a:latin typeface="Consolas"/>
                <a:ea typeface="Consolas"/>
                <a:cs typeface="Consolas"/>
                <a:sym typeface="Consolas"/>
              </a:rPr>
              <a:t>,</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latin typeface="Consolas"/>
                <a:ea typeface="Consolas"/>
                <a:cs typeface="Consolas"/>
                <a:sym typeface="Consolas"/>
              </a:rPr>
              <a:t>      </a:t>
            </a:r>
            <a:r>
              <a:rPr lang="en" sz="1050">
                <a:solidFill>
                  <a:srgbClr val="CE9178"/>
                </a:solidFill>
                <a:latin typeface="Consolas"/>
                <a:ea typeface="Consolas"/>
                <a:cs typeface="Consolas"/>
                <a:sym typeface="Consolas"/>
              </a:rPr>
              <a:t>'pz.png'</a:t>
            </a:r>
            <a:r>
              <a:rPr lang="en" sz="1050">
                <a:solidFill>
                  <a:srgbClr val="D4D4D4"/>
                </a:solidFill>
                <a:latin typeface="Consolas"/>
                <a:ea typeface="Consolas"/>
                <a:cs typeface="Consolas"/>
                <a:sym typeface="Consolas"/>
              </a:rPr>
              <a:t>, </a:t>
            </a:r>
            <a:r>
              <a:rPr lang="en" sz="1050">
                <a:solidFill>
                  <a:srgbClr val="CE9178"/>
                </a:solidFill>
                <a:latin typeface="Consolas"/>
                <a:ea typeface="Consolas"/>
                <a:cs typeface="Consolas"/>
                <a:sym typeface="Consolas"/>
              </a:rPr>
              <a:t>'nz.png'</a:t>
            </a:r>
            <a:endParaRPr sz="1050">
              <a:solidFill>
                <a:srgbClr val="CE9178"/>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D4D4D4"/>
              </a:solidFill>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569CD6"/>
                </a:solidFill>
                <a:latin typeface="Consolas"/>
                <a:ea typeface="Consolas"/>
                <a:cs typeface="Consolas"/>
                <a:sym typeface="Consolas"/>
              </a:rPr>
              <a:t>var</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material</a:t>
            </a:r>
            <a:r>
              <a:rPr lang="en" sz="1050">
                <a:solidFill>
                  <a:srgbClr val="D4D4D4"/>
                </a:solidFill>
                <a:latin typeface="Consolas"/>
                <a:ea typeface="Consolas"/>
                <a:cs typeface="Consolas"/>
                <a:sym typeface="Consolas"/>
              </a:rPr>
              <a:t> = </a:t>
            </a:r>
            <a:r>
              <a:rPr lang="en" sz="1050">
                <a:solidFill>
                  <a:srgbClr val="569CD6"/>
                </a:solidFill>
                <a:latin typeface="Consolas"/>
                <a:ea typeface="Consolas"/>
                <a:cs typeface="Consolas"/>
                <a:sym typeface="Consolas"/>
              </a:rPr>
              <a:t>new</a:t>
            </a:r>
            <a:r>
              <a:rPr lang="en" sz="1050">
                <a:solidFill>
                  <a:srgbClr val="D4D4D4"/>
                </a:solidFill>
                <a:latin typeface="Consolas"/>
                <a:ea typeface="Consolas"/>
                <a:cs typeface="Consolas"/>
                <a:sym typeface="Consolas"/>
              </a:rPr>
              <a:t> </a:t>
            </a:r>
            <a:r>
              <a:rPr lang="en" sz="1050">
                <a:solidFill>
                  <a:srgbClr val="4EC9B0"/>
                </a:solidFill>
                <a:latin typeface="Consolas"/>
                <a:ea typeface="Consolas"/>
                <a:cs typeface="Consolas"/>
                <a:sym typeface="Consolas"/>
              </a:rPr>
              <a:t>THREE</a:t>
            </a:r>
            <a:r>
              <a:rPr lang="en" sz="1050">
                <a:solidFill>
                  <a:srgbClr val="D4D4D4"/>
                </a:solidFill>
                <a:latin typeface="Consolas"/>
                <a:ea typeface="Consolas"/>
                <a:cs typeface="Consolas"/>
                <a:sym typeface="Consolas"/>
              </a:rPr>
              <a:t>.</a:t>
            </a:r>
            <a:r>
              <a:rPr lang="en" sz="1050">
                <a:solidFill>
                  <a:srgbClr val="4EC9B0"/>
                </a:solidFill>
                <a:latin typeface="Consolas"/>
                <a:ea typeface="Consolas"/>
                <a:cs typeface="Consolas"/>
                <a:sym typeface="Consolas"/>
              </a:rPr>
              <a:t>MeshBasicMaterial</a:t>
            </a:r>
            <a:r>
              <a:rPr lang="en" sz="1050">
                <a:solidFill>
                  <a:srgbClr val="D4D4D4"/>
                </a:solidFill>
                <a:latin typeface="Consolas"/>
                <a:ea typeface="Consolas"/>
                <a:cs typeface="Consolas"/>
                <a:sym typeface="Consolas"/>
              </a:rPr>
              <a:t>( { </a:t>
            </a:r>
            <a:r>
              <a:rPr lang="en" sz="1050">
                <a:solidFill>
                  <a:srgbClr val="9CDCFE"/>
                </a:solidFill>
                <a:latin typeface="Consolas"/>
                <a:ea typeface="Consolas"/>
                <a:cs typeface="Consolas"/>
                <a:sym typeface="Consolas"/>
              </a:rPr>
              <a:t>color:</a:t>
            </a:r>
            <a:r>
              <a:rPr lang="en" sz="1050">
                <a:solidFill>
                  <a:srgbClr val="D4D4D4"/>
                </a:solidFill>
                <a:latin typeface="Consolas"/>
                <a:ea typeface="Consolas"/>
                <a:cs typeface="Consolas"/>
                <a:sym typeface="Consolas"/>
              </a:rPr>
              <a:t> </a:t>
            </a:r>
            <a:r>
              <a:rPr lang="en" sz="1050">
                <a:solidFill>
                  <a:srgbClr val="B5CEA8"/>
                </a:solidFill>
                <a:latin typeface="Consolas"/>
                <a:ea typeface="Consolas"/>
                <a:cs typeface="Consolas"/>
                <a:sym typeface="Consolas"/>
              </a:rPr>
              <a:t>0xffffff</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envMap:</a:t>
            </a:r>
            <a:r>
              <a:rPr lang="en" sz="1050">
                <a:solidFill>
                  <a:srgbClr val="D4D4D4"/>
                </a:solidFill>
                <a:latin typeface="Consolas"/>
                <a:ea typeface="Consolas"/>
                <a:cs typeface="Consolas"/>
                <a:sym typeface="Consolas"/>
              </a:rPr>
              <a:t> </a:t>
            </a:r>
            <a:r>
              <a:rPr lang="en" sz="1050">
                <a:solidFill>
                  <a:srgbClr val="9CDCFE"/>
                </a:solidFill>
                <a:latin typeface="Consolas"/>
                <a:ea typeface="Consolas"/>
                <a:cs typeface="Consolas"/>
                <a:sym typeface="Consolas"/>
              </a:rPr>
              <a:t>textureCube</a:t>
            </a:r>
            <a:r>
              <a:rPr lang="en" sz="1050">
                <a:solidFill>
                  <a:srgbClr val="D4D4D4"/>
                </a:solidFill>
                <a:latin typeface="Consolas"/>
                <a:ea typeface="Consolas"/>
                <a:cs typeface="Consolas"/>
                <a:sym typeface="Consolas"/>
              </a:rPr>
              <a:t> } );</a:t>
            </a:r>
            <a:endParaRPr sz="1050">
              <a:solidFill>
                <a:srgbClr val="D4D4D4"/>
              </a:solidFill>
              <a:latin typeface="Consolas"/>
              <a:ea typeface="Consolas"/>
              <a:cs typeface="Consolas"/>
              <a:sym typeface="Consolas"/>
            </a:endParaRPr>
          </a:p>
          <a:p>
            <a:pPr indent="0" lvl="0" marL="0" rtl="0" algn="l">
              <a:spcBef>
                <a:spcPts val="0"/>
              </a:spcBef>
              <a:spcAft>
                <a:spcPts val="0"/>
              </a:spcAft>
              <a:buNone/>
            </a:pPr>
            <a:r>
              <a:t/>
            </a:r>
            <a:endParaRPr sz="1150">
              <a:solidFill>
                <a:srgbClr val="30B030"/>
              </a:solidFill>
              <a:latin typeface="Roboto Mono"/>
              <a:ea typeface="Roboto Mono"/>
              <a:cs typeface="Roboto Mono"/>
              <a:sym typeface="Roboto Mono"/>
            </a:endParaRPr>
          </a:p>
        </p:txBody>
      </p:sp>
      <p:sp>
        <p:nvSpPr>
          <p:cNvPr id="158" name="Google Shape;158;p18"/>
          <p:cNvSpPr txBox="1"/>
          <p:nvPr/>
        </p:nvSpPr>
        <p:spPr>
          <a:xfrm>
            <a:off x="865750" y="1105325"/>
            <a:ext cx="5505000" cy="8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Calibri"/>
                <a:ea typeface="Calibri"/>
                <a:cs typeface="Calibri"/>
                <a:sym typeface="Calibri"/>
              </a:rPr>
              <a:t>Cube Texture</a:t>
            </a:r>
            <a:endParaRPr sz="27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9"/>
          <p:cNvSpPr txBox="1"/>
          <p:nvPr>
            <p:ph type="title"/>
          </p:nvPr>
        </p:nvSpPr>
        <p:spPr>
          <a:xfrm>
            <a:off x="811650" y="475928"/>
            <a:ext cx="4983600" cy="7341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1600">
                <a:solidFill>
                  <a:srgbClr val="000000"/>
                </a:solidFill>
                <a:latin typeface="Calibri"/>
                <a:ea typeface="Calibri"/>
                <a:cs typeface="Calibri"/>
                <a:sym typeface="Calibri"/>
              </a:rPr>
              <a:t>Custom loader untuk format yang berbeda</a:t>
            </a:r>
            <a:endParaRPr sz="1600">
              <a:solidFill>
                <a:srgbClr val="000000"/>
              </a:solidFill>
              <a:latin typeface="Calibri"/>
              <a:ea typeface="Calibri"/>
              <a:cs typeface="Calibri"/>
              <a:sym typeface="Calibri"/>
            </a:endParaRPr>
          </a:p>
          <a:p>
            <a:pPr indent="0" lvl="0" marL="0" rtl="0" algn="ctr">
              <a:spcBef>
                <a:spcPts val="1200"/>
              </a:spcBef>
              <a:spcAft>
                <a:spcPts val="0"/>
              </a:spcAft>
              <a:buNone/>
            </a:pPr>
            <a:r>
              <a:t/>
            </a:r>
            <a:endParaRPr sz="1600">
              <a:solidFill>
                <a:srgbClr val="000000"/>
              </a:solidFill>
              <a:latin typeface="Calibri"/>
              <a:ea typeface="Calibri"/>
              <a:cs typeface="Calibri"/>
              <a:sym typeface="Calibri"/>
            </a:endParaRPr>
          </a:p>
        </p:txBody>
      </p:sp>
      <p:sp>
        <p:nvSpPr>
          <p:cNvPr id="164" name="Google Shape;164;p19"/>
          <p:cNvSpPr txBox="1"/>
          <p:nvPr>
            <p:ph type="title"/>
          </p:nvPr>
        </p:nvSpPr>
        <p:spPr>
          <a:xfrm>
            <a:off x="811650" y="1210026"/>
            <a:ext cx="4983600" cy="33780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1600">
                <a:solidFill>
                  <a:srgbClr val="000000"/>
                </a:solidFill>
                <a:latin typeface="Calibri"/>
                <a:ea typeface="Calibri"/>
                <a:cs typeface="Calibri"/>
                <a:sym typeface="Calibri"/>
              </a:rPr>
              <a:t>THREE.DDSLoader =  load texture dalam format dds</a:t>
            </a:r>
            <a:endParaRPr sz="1600">
              <a:solidFill>
                <a:srgbClr val="000000"/>
              </a:solidFill>
              <a:latin typeface="Calibri"/>
              <a:ea typeface="Calibri"/>
              <a:cs typeface="Calibri"/>
              <a:sym typeface="Calibri"/>
            </a:endParaRPr>
          </a:p>
          <a:p>
            <a:pPr indent="0" lvl="0" marL="0" rtl="0" algn="l">
              <a:lnSpc>
                <a:spcPct val="115000"/>
              </a:lnSpc>
              <a:spcBef>
                <a:spcPts val="1200"/>
              </a:spcBef>
              <a:spcAft>
                <a:spcPts val="0"/>
              </a:spcAft>
              <a:buNone/>
            </a:pPr>
            <a:r>
              <a:t/>
            </a:r>
            <a:endParaRPr sz="1600">
              <a:solidFill>
                <a:srgbClr val="000000"/>
              </a:solidFill>
              <a:latin typeface="Calibri"/>
              <a:ea typeface="Calibri"/>
              <a:cs typeface="Calibri"/>
              <a:sym typeface="Calibri"/>
            </a:endParaRPr>
          </a:p>
          <a:p>
            <a:pPr indent="0" lvl="0" marL="0" rtl="0" algn="l">
              <a:lnSpc>
                <a:spcPct val="115000"/>
              </a:lnSpc>
              <a:spcBef>
                <a:spcPts val="1200"/>
              </a:spcBef>
              <a:spcAft>
                <a:spcPts val="0"/>
              </a:spcAft>
              <a:buNone/>
            </a:pPr>
            <a:r>
              <a:t/>
            </a:r>
            <a:endParaRPr sz="1600">
              <a:solidFill>
                <a:srgbClr val="000000"/>
              </a:solidFill>
              <a:latin typeface="Calibri"/>
              <a:ea typeface="Calibri"/>
              <a:cs typeface="Calibri"/>
              <a:sym typeface="Calibri"/>
            </a:endParaRPr>
          </a:p>
          <a:p>
            <a:pPr indent="0" lvl="0" marL="0" rtl="0" algn="l">
              <a:lnSpc>
                <a:spcPct val="115000"/>
              </a:lnSpc>
              <a:spcBef>
                <a:spcPts val="1200"/>
              </a:spcBef>
              <a:spcAft>
                <a:spcPts val="0"/>
              </a:spcAft>
              <a:buNone/>
            </a:pPr>
            <a:r>
              <a:rPr lang="en" sz="1600">
                <a:solidFill>
                  <a:srgbClr val="000000"/>
                </a:solidFill>
                <a:latin typeface="Calibri"/>
                <a:ea typeface="Calibri"/>
                <a:cs typeface="Calibri"/>
                <a:sym typeface="Calibri"/>
              </a:rPr>
              <a:t>THREE.PVRLoader =  load texture dalam format pvs</a:t>
            </a:r>
            <a:endParaRPr sz="1600">
              <a:solidFill>
                <a:srgbClr val="000000"/>
              </a:solidFill>
              <a:latin typeface="Calibri"/>
              <a:ea typeface="Calibri"/>
              <a:cs typeface="Calibri"/>
              <a:sym typeface="Calibri"/>
            </a:endParaRPr>
          </a:p>
          <a:p>
            <a:pPr indent="0" lvl="0" marL="0" rtl="0" algn="l">
              <a:lnSpc>
                <a:spcPct val="115000"/>
              </a:lnSpc>
              <a:spcBef>
                <a:spcPts val="1200"/>
              </a:spcBef>
              <a:spcAft>
                <a:spcPts val="0"/>
              </a:spcAft>
              <a:buNone/>
            </a:pPr>
            <a:r>
              <a:t/>
            </a:r>
            <a:endParaRPr sz="1600">
              <a:solidFill>
                <a:srgbClr val="000000"/>
              </a:solidFill>
              <a:latin typeface="Calibri"/>
              <a:ea typeface="Calibri"/>
              <a:cs typeface="Calibri"/>
              <a:sym typeface="Calibri"/>
            </a:endParaRPr>
          </a:p>
          <a:p>
            <a:pPr indent="0" lvl="0" marL="0" rtl="0" algn="l">
              <a:lnSpc>
                <a:spcPct val="115000"/>
              </a:lnSpc>
              <a:spcBef>
                <a:spcPts val="1200"/>
              </a:spcBef>
              <a:spcAft>
                <a:spcPts val="0"/>
              </a:spcAft>
              <a:buNone/>
            </a:pPr>
            <a:r>
              <a:t/>
            </a:r>
            <a:endParaRPr sz="1600">
              <a:solidFill>
                <a:srgbClr val="000000"/>
              </a:solidFill>
              <a:latin typeface="Calibri"/>
              <a:ea typeface="Calibri"/>
              <a:cs typeface="Calibri"/>
              <a:sym typeface="Calibri"/>
            </a:endParaRPr>
          </a:p>
          <a:p>
            <a:pPr indent="0" lvl="0" marL="0" rtl="0" algn="l">
              <a:lnSpc>
                <a:spcPct val="115000"/>
              </a:lnSpc>
              <a:spcBef>
                <a:spcPts val="1200"/>
              </a:spcBef>
              <a:spcAft>
                <a:spcPts val="0"/>
              </a:spcAft>
              <a:buNone/>
            </a:pPr>
            <a:r>
              <a:rPr lang="en" sz="1600">
                <a:solidFill>
                  <a:srgbClr val="000000"/>
                </a:solidFill>
                <a:latin typeface="Calibri"/>
                <a:ea typeface="Calibri"/>
                <a:cs typeface="Calibri"/>
                <a:sym typeface="Calibri"/>
              </a:rPr>
              <a:t>THREE.TGALoader = load texture dalam format tga</a:t>
            </a:r>
            <a:endParaRPr sz="1600">
              <a:solidFill>
                <a:srgbClr val="000000"/>
              </a:solidFill>
              <a:latin typeface="Calibri"/>
              <a:ea typeface="Calibri"/>
              <a:cs typeface="Calibri"/>
              <a:sym typeface="Calibri"/>
            </a:endParaRPr>
          </a:p>
          <a:p>
            <a:pPr indent="0" lvl="0" marL="0" rtl="0" algn="l">
              <a:lnSpc>
                <a:spcPct val="115000"/>
              </a:lnSpc>
              <a:spcBef>
                <a:spcPts val="1200"/>
              </a:spcBef>
              <a:spcAft>
                <a:spcPts val="0"/>
              </a:spcAft>
              <a:buNone/>
            </a:pPr>
            <a:r>
              <a:t/>
            </a:r>
            <a:endParaRPr sz="1600">
              <a:solidFill>
                <a:srgbClr val="000000"/>
              </a:solidFill>
              <a:latin typeface="Calibri"/>
              <a:ea typeface="Calibri"/>
              <a:cs typeface="Calibri"/>
              <a:sym typeface="Calibri"/>
            </a:endParaRPr>
          </a:p>
          <a:p>
            <a:pPr indent="0" lvl="0" marL="0" rtl="0" algn="ctr">
              <a:spcBef>
                <a:spcPts val="1200"/>
              </a:spcBef>
              <a:spcAft>
                <a:spcPts val="0"/>
              </a:spcAft>
              <a:buNone/>
            </a:pPr>
            <a:r>
              <a:t/>
            </a:r>
            <a:endParaRPr sz="1600">
              <a:solidFill>
                <a:srgbClr val="000000"/>
              </a:solidFill>
              <a:latin typeface="Calibri"/>
              <a:ea typeface="Calibri"/>
              <a:cs typeface="Calibri"/>
              <a:sym typeface="Calibri"/>
            </a:endParaRPr>
          </a:p>
        </p:txBody>
      </p:sp>
      <p:pic>
        <p:nvPicPr>
          <p:cNvPr id="165" name="Google Shape;165;p19"/>
          <p:cNvPicPr preferRelativeResize="0"/>
          <p:nvPr/>
        </p:nvPicPr>
        <p:blipFill>
          <a:blip r:embed="rId3">
            <a:alphaModFix/>
          </a:blip>
          <a:stretch>
            <a:fillRect/>
          </a:stretch>
        </p:blipFill>
        <p:spPr>
          <a:xfrm>
            <a:off x="920075" y="1554524"/>
            <a:ext cx="6276075" cy="538325"/>
          </a:xfrm>
          <a:prstGeom prst="rect">
            <a:avLst/>
          </a:prstGeom>
          <a:noFill/>
          <a:ln>
            <a:noFill/>
          </a:ln>
        </p:spPr>
      </p:pic>
      <p:pic>
        <p:nvPicPr>
          <p:cNvPr id="166" name="Google Shape;166;p19"/>
          <p:cNvPicPr preferRelativeResize="0"/>
          <p:nvPr/>
        </p:nvPicPr>
        <p:blipFill>
          <a:blip r:embed="rId4">
            <a:alphaModFix/>
          </a:blip>
          <a:stretch>
            <a:fillRect/>
          </a:stretch>
        </p:blipFill>
        <p:spPr>
          <a:xfrm>
            <a:off x="920075" y="2878775"/>
            <a:ext cx="6276075" cy="506766"/>
          </a:xfrm>
          <a:prstGeom prst="rect">
            <a:avLst/>
          </a:prstGeom>
          <a:noFill/>
          <a:ln>
            <a:noFill/>
          </a:ln>
        </p:spPr>
      </p:pic>
      <p:pic>
        <p:nvPicPr>
          <p:cNvPr id="167" name="Google Shape;167;p19"/>
          <p:cNvPicPr preferRelativeResize="0"/>
          <p:nvPr/>
        </p:nvPicPr>
        <p:blipFill>
          <a:blip r:embed="rId5">
            <a:alphaModFix/>
          </a:blip>
          <a:stretch>
            <a:fillRect/>
          </a:stretch>
        </p:blipFill>
        <p:spPr>
          <a:xfrm>
            <a:off x="920075" y="4030325"/>
            <a:ext cx="6359729" cy="538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453500" y="666751"/>
            <a:ext cx="6366900" cy="19050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 sz="1800">
                <a:solidFill>
                  <a:srgbClr val="000000"/>
                </a:solidFill>
                <a:latin typeface="Arial"/>
                <a:ea typeface="Arial"/>
                <a:cs typeface="Arial"/>
                <a:sym typeface="Arial"/>
              </a:rPr>
              <a:t>Filtering and Mips</a:t>
            </a:r>
            <a:endParaRPr b="1" sz="18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600">
                <a:solidFill>
                  <a:srgbClr val="000000"/>
                </a:solidFill>
                <a:latin typeface="Arial"/>
                <a:ea typeface="Arial"/>
                <a:cs typeface="Arial"/>
                <a:sym typeface="Arial"/>
              </a:rPr>
              <a:t>Jika Texture digambar lebih besar atau lebih kecil dari ukuran aslinya, kita harus tau warna yang sesuai untuk setiap pixelnya apa, maka dibutuhkan filtering dan mips.</a:t>
            </a:r>
            <a:endParaRPr sz="16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t/>
            </a:r>
            <a:endParaRPr b="1" sz="1800">
              <a:solidFill>
                <a:srgbClr val="000000"/>
              </a:solidFill>
              <a:latin typeface="Arial"/>
              <a:ea typeface="Arial"/>
              <a:cs typeface="Arial"/>
              <a:sym typeface="Arial"/>
            </a:endParaRPr>
          </a:p>
        </p:txBody>
      </p:sp>
      <p:pic>
        <p:nvPicPr>
          <p:cNvPr id="173" name="Google Shape;173;p20"/>
          <p:cNvPicPr preferRelativeResize="0"/>
          <p:nvPr/>
        </p:nvPicPr>
        <p:blipFill>
          <a:blip r:embed="rId3">
            <a:alphaModFix/>
          </a:blip>
          <a:stretch>
            <a:fillRect/>
          </a:stretch>
        </p:blipFill>
        <p:spPr>
          <a:xfrm>
            <a:off x="4662525" y="2571751"/>
            <a:ext cx="3822975" cy="1992050"/>
          </a:xfrm>
          <a:prstGeom prst="rect">
            <a:avLst/>
          </a:prstGeom>
          <a:noFill/>
          <a:ln>
            <a:noFill/>
          </a:ln>
        </p:spPr>
      </p:pic>
      <p:sp>
        <p:nvSpPr>
          <p:cNvPr id="174" name="Google Shape;174;p20"/>
          <p:cNvSpPr txBox="1"/>
          <p:nvPr/>
        </p:nvSpPr>
        <p:spPr>
          <a:xfrm>
            <a:off x="453500" y="2665225"/>
            <a:ext cx="3704400" cy="180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600"/>
              <a:t>Mips adalah</a:t>
            </a:r>
            <a:r>
              <a:rPr lang="en" sz="1700"/>
              <a:t> </a:t>
            </a:r>
            <a:r>
              <a:rPr lang="en" sz="1600"/>
              <a:t>gambar texture yang berukuran setengah dari yang sebelumnya , mips dibentuk hingga didapatkan 1x1 pixel mips</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472704" y="552646"/>
            <a:ext cx="6366900" cy="25392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1200">
                <a:solidFill>
                  <a:srgbClr val="000000"/>
                </a:solidFill>
                <a:latin typeface="Arial"/>
                <a:ea typeface="Arial"/>
                <a:cs typeface="Arial"/>
                <a:sym typeface="Arial"/>
              </a:rPr>
              <a:t>Jika Texture yang digambar </a:t>
            </a:r>
            <a:r>
              <a:rPr b="1" lang="en" sz="1200">
                <a:solidFill>
                  <a:srgbClr val="000000"/>
                </a:solidFill>
                <a:latin typeface="Arial"/>
                <a:ea typeface="Arial"/>
                <a:cs typeface="Arial"/>
                <a:sym typeface="Arial"/>
              </a:rPr>
              <a:t>lebih besar dari ukuran aslinya</a:t>
            </a:r>
            <a:r>
              <a:rPr lang="en" sz="1200">
                <a:solidFill>
                  <a:srgbClr val="000000"/>
                </a:solidFill>
                <a:latin typeface="Arial"/>
                <a:ea typeface="Arial"/>
                <a:cs typeface="Arial"/>
                <a:sym typeface="Arial"/>
              </a:rPr>
              <a:t>, kita bisa set properties texture.magFilter menjadi THREE.NearestFilter atau THREE.LinearFilter</a:t>
            </a:r>
            <a:endParaRPr sz="1200">
              <a:solidFill>
                <a:srgbClr val="000000"/>
              </a:solidFill>
              <a:latin typeface="Arial"/>
              <a:ea typeface="Arial"/>
              <a:cs typeface="Arial"/>
              <a:sym typeface="Arial"/>
            </a:endParaRPr>
          </a:p>
          <a:p>
            <a:pPr indent="-228600" lvl="0" marL="0" rtl="0" algn="l">
              <a:lnSpc>
                <a:spcPct val="115000"/>
              </a:lnSpc>
              <a:spcBef>
                <a:spcPts val="1200"/>
              </a:spcBef>
              <a:spcAft>
                <a:spcPts val="0"/>
              </a:spcAft>
              <a:buNone/>
            </a:pPr>
            <a:r>
              <a:rPr lang="en" sz="1200">
                <a:solidFill>
                  <a:srgbClr val="000000"/>
                </a:solidFill>
                <a:latin typeface="Arial"/>
                <a:ea typeface="Arial"/>
                <a:cs typeface="Arial"/>
                <a:sym typeface="Arial"/>
              </a:rPr>
              <a:t>1.</a:t>
            </a:r>
            <a:r>
              <a:rPr lang="en" sz="800">
                <a:solidFill>
                  <a:srgbClr val="000000"/>
                </a:solidFill>
                <a:latin typeface="Arial"/>
                <a:ea typeface="Arial"/>
                <a:cs typeface="Arial"/>
                <a:sym typeface="Arial"/>
              </a:rPr>
              <a:t>   	</a:t>
            </a:r>
            <a:r>
              <a:rPr lang="en" sz="1200">
                <a:solidFill>
                  <a:srgbClr val="000000"/>
                </a:solidFill>
                <a:latin typeface="Arial"/>
                <a:ea typeface="Arial"/>
                <a:cs typeface="Arial"/>
                <a:sym typeface="Arial"/>
              </a:rPr>
              <a:t>THREE.NearestFilter = mengambil 1 pixel warna terdekat dari texture asli, saat diperbesar akan terlihat pixelated</a:t>
            </a:r>
            <a:endParaRPr sz="1200">
              <a:solidFill>
                <a:srgbClr val="000000"/>
              </a:solidFill>
              <a:latin typeface="Arial"/>
              <a:ea typeface="Arial"/>
              <a:cs typeface="Arial"/>
              <a:sym typeface="Arial"/>
            </a:endParaRPr>
          </a:p>
          <a:p>
            <a:pPr indent="-228600" lvl="0" marL="0" rtl="0" algn="l">
              <a:lnSpc>
                <a:spcPct val="115000"/>
              </a:lnSpc>
              <a:spcBef>
                <a:spcPts val="1200"/>
              </a:spcBef>
              <a:spcAft>
                <a:spcPts val="0"/>
              </a:spcAft>
              <a:buNone/>
            </a:pPr>
            <a:r>
              <a:rPr lang="en" sz="1200">
                <a:solidFill>
                  <a:srgbClr val="000000"/>
                </a:solidFill>
                <a:latin typeface="Arial"/>
                <a:ea typeface="Arial"/>
                <a:cs typeface="Arial"/>
                <a:sym typeface="Arial"/>
              </a:rPr>
              <a:t>2.</a:t>
            </a:r>
            <a:r>
              <a:rPr lang="en" sz="800">
                <a:solidFill>
                  <a:srgbClr val="000000"/>
                </a:solidFill>
                <a:latin typeface="Arial"/>
                <a:ea typeface="Arial"/>
                <a:cs typeface="Arial"/>
                <a:sym typeface="Arial"/>
              </a:rPr>
              <a:t>   	</a:t>
            </a:r>
            <a:r>
              <a:rPr lang="en" sz="1200">
                <a:solidFill>
                  <a:srgbClr val="000000"/>
                </a:solidFill>
                <a:latin typeface="Arial"/>
                <a:ea typeface="Arial"/>
                <a:cs typeface="Arial"/>
                <a:sym typeface="Arial"/>
              </a:rPr>
              <a:t>THREE.LinearFilter =  mengambil warna dari 4 pixel terdekat lalu di blend untuk mendapat warna yang sesuai, saat diperbesar akan terlihat lebih smooth  (Default)</a:t>
            </a:r>
            <a:endParaRPr sz="1200">
              <a:solidFill>
                <a:srgbClr val="000000"/>
              </a:solidFill>
              <a:latin typeface="Arial"/>
              <a:ea typeface="Arial"/>
              <a:cs typeface="Arial"/>
              <a:sym typeface="Arial"/>
            </a:endParaRPr>
          </a:p>
          <a:p>
            <a:pPr indent="0" lvl="0" marL="0" rtl="0" algn="ctr">
              <a:spcBef>
                <a:spcPts val="1200"/>
              </a:spcBef>
              <a:spcAft>
                <a:spcPts val="0"/>
              </a:spcAft>
              <a:buNone/>
            </a:pPr>
            <a:r>
              <a:t/>
            </a:r>
            <a:endParaRPr/>
          </a:p>
        </p:txBody>
      </p:sp>
      <p:pic>
        <p:nvPicPr>
          <p:cNvPr id="180" name="Google Shape;180;p21"/>
          <p:cNvPicPr preferRelativeResize="0"/>
          <p:nvPr/>
        </p:nvPicPr>
        <p:blipFill>
          <a:blip r:embed="rId3">
            <a:alphaModFix/>
          </a:blip>
          <a:stretch>
            <a:fillRect/>
          </a:stretch>
        </p:blipFill>
        <p:spPr>
          <a:xfrm>
            <a:off x="1131225" y="2475775"/>
            <a:ext cx="4699075" cy="2150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